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67"/>
  </p:notesMasterIdLst>
  <p:sldIdLst>
    <p:sldId id="345" r:id="rId2"/>
    <p:sldId id="258" r:id="rId3"/>
    <p:sldId id="261" r:id="rId4"/>
    <p:sldId id="267" r:id="rId5"/>
    <p:sldId id="268" r:id="rId6"/>
    <p:sldId id="269" r:id="rId7"/>
    <p:sldId id="346" r:id="rId8"/>
    <p:sldId id="271" r:id="rId9"/>
    <p:sldId id="273" r:id="rId10"/>
    <p:sldId id="274" r:id="rId11"/>
    <p:sldId id="276" r:id="rId12"/>
    <p:sldId id="277" r:id="rId13"/>
    <p:sldId id="347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2" r:id="rId25"/>
    <p:sldId id="293" r:id="rId26"/>
    <p:sldId id="294" r:id="rId27"/>
    <p:sldId id="348" r:id="rId28"/>
    <p:sldId id="349" r:id="rId29"/>
    <p:sldId id="350" r:id="rId30"/>
    <p:sldId id="299" r:id="rId31"/>
    <p:sldId id="300" r:id="rId32"/>
    <p:sldId id="351" r:id="rId33"/>
    <p:sldId id="352" r:id="rId34"/>
    <p:sldId id="353" r:id="rId35"/>
    <p:sldId id="308" r:id="rId36"/>
    <p:sldId id="309" r:id="rId37"/>
    <p:sldId id="310" r:id="rId38"/>
    <p:sldId id="312" r:id="rId39"/>
    <p:sldId id="313" r:id="rId40"/>
    <p:sldId id="315" r:id="rId41"/>
    <p:sldId id="316" r:id="rId42"/>
    <p:sldId id="354" r:id="rId43"/>
    <p:sldId id="355" r:id="rId44"/>
    <p:sldId id="357" r:id="rId45"/>
    <p:sldId id="356" r:id="rId46"/>
    <p:sldId id="358" r:id="rId47"/>
    <p:sldId id="359" r:id="rId48"/>
    <p:sldId id="360" r:id="rId49"/>
    <p:sldId id="326" r:id="rId50"/>
    <p:sldId id="327" r:id="rId51"/>
    <p:sldId id="361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4" r:id="rId65"/>
    <p:sldId id="362" r:id="rId6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16"/>
    <p:restoredTop sz="94643"/>
  </p:normalViewPr>
  <p:slideViewPr>
    <p:cSldViewPr snapToGrid="0" snapToObjects="1">
      <p:cViewPr>
        <p:scale>
          <a:sx n="130" d="100"/>
          <a:sy n="130" d="100"/>
        </p:scale>
        <p:origin x="992" y="6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48D6E9C-CB34-4FFF-84FA-317E47FBFF90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37B144-096C-C243-BAC2-69AFA45DA253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2BC8-891D-9347-83FF-9E6FE3A6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0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 smtClean="0"/>
              <a:t>Radu </a:t>
            </a:r>
            <a:r>
              <a:rPr lang="ro-RO" sz="2400" dirty="0"/>
              <a:t>Ionescu, Bogdan Alexe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 smtClean="0"/>
              <a:t>Rețele neuronale convoluționale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5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81296" y="455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/>
              <a:t>Filtrele corespond unor un trăsături ale obiectelor</a:t>
            </a:r>
            <a:endParaRPr lang="en" sz="1800" dirty="0"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66" y="525081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043448" y="4659911"/>
            <a:ext cx="2955274" cy="367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 smtClean="0"/>
              <a:t>Slide adaptat după </a:t>
            </a:r>
            <a:r>
              <a:rPr lang="en" i="1" dirty="0"/>
              <a:t>Yann </a:t>
            </a:r>
            <a:r>
              <a:rPr lang="en" i="1" dirty="0" smtClean="0"/>
              <a:t>LeCun</a:t>
            </a:r>
            <a:endParaRPr lang="en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51" y="496442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453776" y="675918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795759" y="43518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476" y="340470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117042" y="774984"/>
            <a:ext cx="388026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exemplu cu 32 de filtre 5x5</a:t>
            </a:r>
            <a:endParaRPr lang="en" sz="1800" dirty="0"/>
          </a:p>
        </p:txBody>
      </p:sp>
      <p:sp>
        <p:nvSpPr>
          <p:cNvPr id="345" name="Shape 345"/>
          <p:cNvSpPr/>
          <p:nvPr/>
        </p:nvSpPr>
        <p:spPr>
          <a:xfrm>
            <a:off x="1887717" y="3405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888384" y="1734142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453884" y="598267"/>
            <a:ext cx="557733" cy="14520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3" name="Shape 353"/>
          <p:cNvSpPr txBox="1"/>
          <p:nvPr/>
        </p:nvSpPr>
        <p:spPr>
          <a:xfrm>
            <a:off x="1967961" y="630045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un filtru </a:t>
            </a:r>
            <a:r>
              <a:rPr lang="en" sz="1800" dirty="0">
                <a:solidFill>
                  <a:srgbClr val="FF0000"/>
                </a:solidFill>
              </a:rPr>
              <a:t>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un </a:t>
            </a:r>
            <a:r>
              <a:rPr lang="en" sz="1800" dirty="0">
                <a:solidFill>
                  <a:srgbClr val="FF0000"/>
                </a:solidFill>
              </a:rPr>
              <a:t>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93142" y="3491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453884" y="606867"/>
            <a:ext cx="3663158" cy="273421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888384" y="3020908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 smtClean="0"/>
              <a:t>Aplicăm convoluția în toate locațiile</a:t>
            </a:r>
            <a:endParaRPr lang="en" sz="1800" dirty="0"/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Dimensiunea spațială a unei activări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Imagine de 32x32x3</a:t>
            </a:r>
            <a:endParaRPr lang="en" sz="2400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FF"/>
                </a:solidFill>
              </a:rPr>
              <a:t>Filtru de 5x5x3</a:t>
            </a:r>
            <a:endParaRPr lang="en" sz="2400" dirty="0">
              <a:solidFill>
                <a:srgbClr val="0000FF"/>
              </a:solidFill>
            </a:endParaRP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Imagine de 7x7 (fără adâncime)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Filtru de 3x3</a:t>
            </a:r>
            <a:endParaRPr lang="en" sz="2400" dirty="0"/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Dimensiunea spațială a unei activări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Imagine de 7x7 (fără adâncime)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Filtru de 3x3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Imagine de 7x7 (fără adâncime)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Filtru de 3x3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Imagine de 7x7 (fără adâncime)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Filtru de 3x3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Imagine de 7x7 (fără adâncime)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Filtru de 3x3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=&gt; Output de 5x5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Imagine de 7x7 (fără adâncime)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Filtru de 3x3 aplicat cu </a:t>
            </a:r>
            <a:r>
              <a:rPr lang="en" sz="2400" b="1" dirty="0" smtClean="0"/>
              <a:t>stride 2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800186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 smtClean="0"/>
              <a:t>SGD cu mini-batch</a:t>
            </a:r>
            <a:endParaRPr lang="en" sz="3600" b="1" dirty="0"/>
          </a:p>
        </p:txBody>
      </p:sp>
      <p:sp>
        <p:nvSpPr>
          <p:cNvPr id="53" name="Shape 53"/>
          <p:cNvSpPr txBox="1"/>
          <p:nvPr/>
        </p:nvSpPr>
        <p:spPr>
          <a:xfrm>
            <a:off x="411655" y="807000"/>
            <a:ext cx="8373242" cy="298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Repetă: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 smtClean="0"/>
              <a:t>Selectăm un mini-batch de exemple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 smtClean="0"/>
              <a:t>Propagăm </a:t>
            </a:r>
            <a:r>
              <a:rPr lang="en" sz="2400" b="1" dirty="0" smtClean="0"/>
              <a:t>înainte</a:t>
            </a:r>
            <a:r>
              <a:rPr lang="en" sz="2400" dirty="0" smtClean="0"/>
              <a:t> prin graf pentru a obține pierderea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 smtClean="0"/>
              <a:t>Propagăm </a:t>
            </a:r>
            <a:r>
              <a:rPr lang="en" sz="2400" b="1" dirty="0" smtClean="0"/>
              <a:t>înapoi</a:t>
            </a:r>
            <a:r>
              <a:rPr lang="en" sz="2400" dirty="0" smtClean="0"/>
              <a:t> pentru a calcula gradienții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 smtClean="0"/>
              <a:t>Actualizăm ponderile pe baza gradienților calculați</a:t>
            </a:r>
            <a:endParaRPr lang="en" sz="2400" dirty="0"/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21" y="3003865"/>
            <a:ext cx="3742062" cy="18355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Imagine de 7x7 (fără adâncime)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Filtru de 3x3 aplicat cu </a:t>
            </a:r>
            <a:r>
              <a:rPr lang="en" sz="2400" b="1" dirty="0" smtClean="0"/>
              <a:t>stride 2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Imagine de 7x7 (fără adâncime)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Filtru de 3x3 aplicat cu </a:t>
            </a:r>
            <a:r>
              <a:rPr lang="en" sz="2400" b="1" dirty="0" smtClean="0"/>
              <a:t>stride 2</a:t>
            </a:r>
          </a:p>
          <a:p>
            <a:pPr lvl="0" rtl="0">
              <a:spcBef>
                <a:spcPts val="0"/>
              </a:spcBef>
              <a:buNone/>
            </a:pP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=&gt; Output de 3x3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Dimensiunea spațială a unei activări</a:t>
            </a:r>
          </a:p>
        </p:txBody>
      </p:sp>
      <p:sp>
        <p:nvSpPr>
          <p:cNvPr id="10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Imagine de 7x7 (fără adâncime)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Filtru de 3x3 aplicat cu </a:t>
            </a:r>
            <a:r>
              <a:rPr lang="en" sz="2400" b="1" dirty="0" smtClean="0"/>
              <a:t>stride 3?</a:t>
            </a:r>
            <a:endParaRPr lang="en" sz="2400" b="1" dirty="0"/>
          </a:p>
        </p:txBody>
      </p:sp>
      <p:sp>
        <p:nvSpPr>
          <p:cNvPr id="11" name="Shape 490"/>
          <p:cNvSpPr txBox="1"/>
          <p:nvPr/>
        </p:nvSpPr>
        <p:spPr>
          <a:xfrm>
            <a:off x="3790883" y="2649300"/>
            <a:ext cx="4522732" cy="16882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0000"/>
                </a:solidFill>
              </a:rPr>
              <a:t>Nu se potrivește!</a:t>
            </a:r>
            <a:endParaRPr lang="en" sz="2400" b="1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Nu putem aplica un filtru de 3x3 pe o imagine de 7x7 folosind stride 3</a:t>
            </a:r>
            <a:endParaRPr lang="e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291136155"/>
              </p:ext>
            </p:extLst>
          </p:nvPr>
        </p:nvGraphicFramePr>
        <p:xfrm>
          <a:off x="454925" y="1183315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97034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4329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1518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19266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28435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50780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187200" y="997707"/>
            <a:ext cx="4535699" cy="3095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Mărimea activării: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  <a:endParaRPr lang="en" sz="24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 </a:t>
            </a:r>
            <a:r>
              <a:rPr lang="en" sz="2400" dirty="0" smtClean="0">
                <a:solidFill>
                  <a:srgbClr val="FF0000"/>
                </a:solidFill>
              </a:rPr>
              <a:t>:(</a:t>
            </a:r>
            <a:endParaRPr lang="e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586798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Î</a:t>
            </a:r>
            <a:r>
              <a:rPr lang="en" sz="3000" dirty="0" smtClean="0"/>
              <a:t>n practică: deobicei imaginea se bordează cu 0</a:t>
            </a:r>
            <a:endParaRPr lang="en" sz="3000" dirty="0"/>
          </a:p>
        </p:txBody>
      </p:sp>
      <p:sp>
        <p:nvSpPr>
          <p:cNvPr id="527" name="Shape 527"/>
          <p:cNvSpPr txBox="1"/>
          <p:nvPr/>
        </p:nvSpPr>
        <p:spPr>
          <a:xfrm>
            <a:off x="3367501" y="839716"/>
            <a:ext cx="5454106" cy="4142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</a:t>
            </a:r>
            <a:r>
              <a:rPr lang="en" sz="2000" dirty="0" smtClean="0"/>
              <a:t>imagine de 7x7</a:t>
            </a:r>
            <a:endParaRPr lang="en"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f</a:t>
            </a:r>
            <a:r>
              <a:rPr lang="en" sz="2000" dirty="0" smtClean="0"/>
              <a:t>iltru</a:t>
            </a:r>
            <a:r>
              <a:rPr lang="en" sz="2000" b="1" dirty="0" smtClean="0"/>
              <a:t> 3x3</a:t>
            </a:r>
            <a:r>
              <a:rPr lang="en" sz="2000" dirty="0" smtClean="0"/>
              <a:t>, aplicat cu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b</a:t>
            </a:r>
            <a:r>
              <a:rPr lang="en" sz="2000" b="1" dirty="0" smtClean="0"/>
              <a:t>ordăm cu 1 </a:t>
            </a:r>
            <a:r>
              <a:rPr lang="en" sz="2000" b="1" dirty="0"/>
              <a:t>pixel</a:t>
            </a:r>
            <a:r>
              <a:rPr lang="en" sz="2000" dirty="0"/>
              <a:t> </a:t>
            </a:r>
            <a:r>
              <a:rPr lang="en" sz="2000" dirty="0" smtClean="0"/>
              <a:t>de valoare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rgbClr val="0000FF"/>
                </a:solidFill>
              </a:rPr>
              <a:t>Q: Cum arată activarea?</a:t>
            </a:r>
            <a:endParaRPr lang="en" sz="20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 smtClean="0"/>
              <a:t>=&gt; Output de 7x7</a:t>
            </a:r>
            <a:endParaRPr lang="en" sz="2000" b="1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Î</a:t>
            </a:r>
            <a:r>
              <a:rPr lang="en" sz="2000" dirty="0" smtClean="0"/>
              <a:t>n </a:t>
            </a:r>
            <a:r>
              <a:rPr lang="en" sz="2000" dirty="0"/>
              <a:t>general, </a:t>
            </a:r>
            <a:r>
              <a:rPr lang="en" sz="2000" dirty="0" smtClean="0"/>
              <a:t>se folosesc straturi convoluționale cu stride </a:t>
            </a:r>
            <a:r>
              <a:rPr lang="en" sz="2000" dirty="0"/>
              <a:t>1, </a:t>
            </a:r>
            <a:r>
              <a:rPr lang="en" sz="2000" dirty="0" smtClean="0"/>
              <a:t>cu filtre de dimensiune </a:t>
            </a:r>
            <a:r>
              <a:rPr lang="en" sz="2000" dirty="0"/>
              <a:t>FxF, </a:t>
            </a:r>
            <a:r>
              <a:rPr lang="en" sz="2000" dirty="0" smtClean="0"/>
              <a:t>și bordură de (F-1</a:t>
            </a:r>
            <a:r>
              <a:rPr lang="en" sz="2000" dirty="0"/>
              <a:t>)/2. </a:t>
            </a:r>
            <a:r>
              <a:rPr lang="en" sz="2000" dirty="0" smtClean="0"/>
              <a:t>(menține dimensiunea imaginii de input)</a:t>
            </a:r>
            <a:endParaRPr lang="en"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e.g. F = 3 =&gt; </a:t>
            </a:r>
            <a:r>
              <a:rPr lang="en" sz="2000" dirty="0" smtClean="0">
                <a:solidFill>
                  <a:srgbClr val="0000FF"/>
                </a:solidFill>
              </a:rPr>
              <a:t>bordăm cu 1 pixel (valoare 0)</a:t>
            </a:r>
            <a:endParaRPr lang="en" sz="2000" dirty="0">
              <a:solidFill>
                <a:srgbClr val="0000FF"/>
              </a:solidFill>
            </a:endParaRPr>
          </a:p>
          <a:p>
            <a:pPr lvl="0"/>
            <a:r>
              <a:rPr lang="en" sz="2000" dirty="0" smtClean="0">
                <a:solidFill>
                  <a:srgbClr val="0000FF"/>
                </a:solidFill>
              </a:rPr>
              <a:t>       F = 5 =&gt; </a:t>
            </a:r>
            <a:r>
              <a:rPr lang="en" sz="2000" dirty="0">
                <a:solidFill>
                  <a:srgbClr val="0000FF"/>
                </a:solidFill>
              </a:rPr>
              <a:t>bordăm cu </a:t>
            </a:r>
            <a:r>
              <a:rPr lang="en" sz="2000" dirty="0" smtClean="0">
                <a:solidFill>
                  <a:srgbClr val="0000FF"/>
                </a:solidFill>
              </a:rPr>
              <a:t>2 pixeli </a:t>
            </a:r>
            <a:r>
              <a:rPr lang="en" sz="2000" dirty="0">
                <a:solidFill>
                  <a:srgbClr val="0000FF"/>
                </a:solidFill>
              </a:rPr>
              <a:t>(valoare 0)</a:t>
            </a:r>
          </a:p>
          <a:p>
            <a:pPr lvl="0"/>
            <a:r>
              <a:rPr lang="en" sz="2000" dirty="0" smtClean="0">
                <a:solidFill>
                  <a:srgbClr val="0000FF"/>
                </a:solidFill>
              </a:rPr>
              <a:t>       F = 7 =&gt; </a:t>
            </a:r>
            <a:r>
              <a:rPr lang="en" sz="2000" dirty="0">
                <a:solidFill>
                  <a:srgbClr val="0000FF"/>
                </a:solidFill>
              </a:rPr>
              <a:t>bordăm cu </a:t>
            </a:r>
            <a:r>
              <a:rPr lang="en" sz="2000" dirty="0" smtClean="0">
                <a:solidFill>
                  <a:srgbClr val="0000FF"/>
                </a:solidFill>
              </a:rPr>
              <a:t>3 pixeli </a:t>
            </a:r>
            <a:r>
              <a:rPr lang="en" sz="2000" dirty="0">
                <a:solidFill>
                  <a:srgbClr val="0000FF"/>
                </a:solidFill>
              </a:rPr>
              <a:t>(valoare 0)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>
            <p:extLst>
              <p:ext uri="{D42A27DB-BD31-4B8C-83A1-F6EECF244321}">
                <p14:modId xmlns:p14="http://schemas.microsoft.com/office/powerpoint/2010/main" val="2706824942"/>
              </p:ext>
            </p:extLst>
          </p:nvPr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  <a:gridCol w="297775"/>
              </a:tblGrid>
              <a:tr h="35934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5934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5934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5934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5934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5934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5934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5934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35934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134026"/>
            <a:ext cx="8548200" cy="130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 smtClean="0"/>
              <a:t>Aplicând convoluții cu filtre de 5x5 în mod repetat pe un input de 32x32 micșorează volumul (32 =&gt; 28 =&gt; 24 ...)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 smtClean="0"/>
              <a:t>Micșorarea prea rapidă a volumului nu produce rezultate optime</a:t>
            </a:r>
            <a:endParaRPr lang="en" sz="2000" dirty="0"/>
          </a:p>
        </p:txBody>
      </p:sp>
      <p:sp>
        <p:nvSpPr>
          <p:cNvPr id="535" name="Shape 535"/>
          <p:cNvSpPr/>
          <p:nvPr/>
        </p:nvSpPr>
        <p:spPr>
          <a:xfrm>
            <a:off x="3593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9719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3362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013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664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703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</a:t>
            </a:r>
            <a:r>
              <a:rPr lang="en" sz="1800" dirty="0" smtClean="0">
                <a:solidFill>
                  <a:srgbClr val="0000FF"/>
                </a:solidFill>
              </a:rPr>
              <a:t>filtre 5x5x3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28739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4865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8508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15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4073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446635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</a:t>
            </a:r>
            <a:r>
              <a:rPr lang="en" sz="1800" dirty="0" smtClean="0">
                <a:solidFill>
                  <a:srgbClr val="38761D"/>
                </a:solidFill>
              </a:rPr>
              <a:t>10 filtre 5x5x</a:t>
            </a:r>
            <a:r>
              <a:rPr lang="en" sz="1800" b="1" dirty="0" smtClean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56171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998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7037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254035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482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2297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5940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Exemplu:</a:t>
            </a:r>
            <a:endParaRPr lang="en" sz="3000" dirty="0"/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 smtClean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</a:t>
            </a:r>
            <a:r>
              <a:rPr lang="en" sz="2600" dirty="0" smtClean="0"/>
              <a:t>filtre de 5x5 cu stride </a:t>
            </a:r>
            <a:r>
              <a:rPr lang="en" sz="2600" dirty="0"/>
              <a:t>1, </a:t>
            </a:r>
            <a:r>
              <a:rPr lang="en" sz="2600" dirty="0" smtClean="0"/>
              <a:t>bordură </a:t>
            </a:r>
            <a:r>
              <a:rPr lang="en" sz="2600" dirty="0"/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 smtClean="0"/>
              <a:t>Mărimea volumului de output: </a:t>
            </a:r>
            <a:r>
              <a:rPr lang="en" sz="2600" dirty="0"/>
              <a:t>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Exemplu:</a:t>
            </a:r>
            <a:endParaRPr lang="en" sz="3000" dirty="0"/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 smtClean="0"/>
              <a:t>Volum de input: </a:t>
            </a:r>
            <a:r>
              <a:rPr lang="en" sz="2600" b="1" dirty="0">
                <a:solidFill>
                  <a:srgbClr val="0000FF"/>
                </a:solidFill>
              </a:rPr>
              <a:t>32x32</a:t>
            </a:r>
            <a:r>
              <a:rPr lang="en" sz="2600" b="1" dirty="0"/>
              <a:t>x3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</a:t>
            </a:r>
            <a:r>
              <a:rPr lang="en" sz="2600" dirty="0" smtClean="0"/>
              <a:t>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 smtClean="0"/>
              <a:t> cu stride </a:t>
            </a:r>
            <a:r>
              <a:rPr lang="en" sz="2600" dirty="0">
                <a:solidFill>
                  <a:srgbClr val="008000"/>
                </a:solidFill>
              </a:rPr>
              <a:t>1</a:t>
            </a:r>
            <a:r>
              <a:rPr lang="en" sz="2600" dirty="0"/>
              <a:t>, </a:t>
            </a:r>
            <a:r>
              <a:rPr lang="en" sz="2600" dirty="0" smtClean="0"/>
              <a:t>bordură </a:t>
            </a:r>
            <a:r>
              <a:rPr lang="en" sz="2600" dirty="0">
                <a:solidFill>
                  <a:srgbClr val="FF6600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 smtClean="0"/>
              <a:t>Mărimea volumului de output:</a:t>
            </a:r>
          </a:p>
          <a:p>
            <a:pPr lvl="0"/>
            <a:r>
              <a:rPr lang="en" sz="2800" dirty="0"/>
              <a:t>(</a:t>
            </a:r>
            <a:r>
              <a:rPr lang="en" sz="2800" dirty="0">
                <a:solidFill>
                  <a:srgbClr val="0000FF"/>
                </a:solidFill>
              </a:rPr>
              <a:t>32</a:t>
            </a:r>
            <a:r>
              <a:rPr lang="en" sz="2800" dirty="0"/>
              <a:t>+2*</a:t>
            </a:r>
            <a:r>
              <a:rPr lang="en" sz="2800" dirty="0">
                <a:solidFill>
                  <a:srgbClr val="FF6600"/>
                </a:solidFill>
              </a:rPr>
              <a:t>2</a:t>
            </a:r>
            <a:r>
              <a:rPr lang="en" sz="2800" dirty="0">
                <a:solidFill>
                  <a:schemeClr val="dk1"/>
                </a:solidFill>
              </a:rPr>
              <a:t>-</a:t>
            </a:r>
            <a:r>
              <a:rPr lang="en" sz="2800" dirty="0">
                <a:solidFill>
                  <a:srgbClr val="FF00FF"/>
                </a:solidFill>
              </a:rPr>
              <a:t>5</a:t>
            </a:r>
            <a:r>
              <a:rPr lang="en" sz="2800" dirty="0"/>
              <a:t>)/</a:t>
            </a:r>
            <a:r>
              <a:rPr lang="en" sz="2800" dirty="0">
                <a:solidFill>
                  <a:srgbClr val="38761D"/>
                </a:solidFill>
              </a:rPr>
              <a:t>1</a:t>
            </a:r>
            <a:r>
              <a:rPr lang="en" sz="2800" dirty="0"/>
              <a:t>+1 = </a:t>
            </a:r>
            <a:r>
              <a:rPr lang="en" sz="2800" dirty="0" smtClean="0"/>
              <a:t>32, deci volumul este </a:t>
            </a:r>
            <a:r>
              <a:rPr lang="en" sz="2800" b="1" dirty="0" smtClean="0"/>
              <a:t>32x32x</a:t>
            </a:r>
            <a:r>
              <a:rPr lang="en" sz="2800" b="1" dirty="0" smtClean="0">
                <a:solidFill>
                  <a:srgbClr val="FF0000"/>
                </a:solidFill>
              </a:rPr>
              <a:t>10</a:t>
            </a:r>
            <a:endParaRPr lang="en" sz="2800" b="1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8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Exemplu:</a:t>
            </a:r>
            <a:endParaRPr lang="en" sz="3000" dirty="0"/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 smtClean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</a:t>
            </a:r>
            <a:r>
              <a:rPr lang="en" sz="2600" dirty="0" smtClean="0"/>
              <a:t>filtre de 5x5 cu stride </a:t>
            </a:r>
            <a:r>
              <a:rPr lang="en" sz="2600" dirty="0"/>
              <a:t>1, </a:t>
            </a:r>
            <a:r>
              <a:rPr lang="en" sz="2600" dirty="0" smtClean="0"/>
              <a:t>bordură </a:t>
            </a:r>
            <a:r>
              <a:rPr lang="en" sz="2600" dirty="0"/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 smtClean="0"/>
              <a:t>Numărul de parametrii al acestui strat: ?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7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Exemplu:</a:t>
            </a:r>
            <a:endParaRPr lang="en" sz="3000" dirty="0"/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 smtClean="0"/>
              <a:t>Volum de input: </a:t>
            </a:r>
            <a:r>
              <a:rPr lang="en" sz="2600" b="1" dirty="0"/>
              <a:t>32x32x</a:t>
            </a:r>
            <a:r>
              <a:rPr lang="en" sz="26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</a:t>
            </a:r>
            <a:r>
              <a:rPr lang="en" sz="2600" dirty="0" smtClean="0"/>
              <a:t>stride </a:t>
            </a:r>
            <a:r>
              <a:rPr lang="en" sz="2600" dirty="0"/>
              <a:t>1, </a:t>
            </a:r>
            <a:r>
              <a:rPr lang="en" sz="2600" dirty="0" smtClean="0"/>
              <a:t>bordură </a:t>
            </a:r>
            <a:r>
              <a:rPr lang="en" sz="2600" dirty="0"/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 smtClean="0"/>
              <a:t>Numărul de parametrii al acestui strat: ?</a:t>
            </a:r>
          </a:p>
          <a:p>
            <a:pPr lvl="0"/>
            <a:r>
              <a:rPr lang="en" sz="2800" dirty="0" smtClean="0"/>
              <a:t>Fiecare filtru are </a:t>
            </a:r>
            <a:r>
              <a:rPr lang="en" sz="2800" dirty="0">
                <a:solidFill>
                  <a:srgbClr val="FF00FF"/>
                </a:solidFill>
              </a:rPr>
              <a:t>5*5</a:t>
            </a:r>
            <a:r>
              <a:rPr lang="en" sz="2800" dirty="0"/>
              <a:t>*</a:t>
            </a:r>
            <a:r>
              <a:rPr lang="en" sz="28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" sz="2800" dirty="0"/>
              <a:t> + 1 =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 </a:t>
            </a:r>
            <a:r>
              <a:rPr lang="en" sz="2800" dirty="0" smtClean="0"/>
              <a:t>parametrii                    </a:t>
            </a:r>
            <a:r>
              <a:rPr lang="en" sz="1800" dirty="0" smtClean="0"/>
              <a:t>(+</a:t>
            </a:r>
            <a:r>
              <a:rPr lang="en" sz="1800" dirty="0"/>
              <a:t>1 </a:t>
            </a:r>
            <a:r>
              <a:rPr lang="en" sz="1800" dirty="0" smtClean="0"/>
              <a:t>pentru </a:t>
            </a:r>
            <a:r>
              <a:rPr lang="en" sz="1800" dirty="0"/>
              <a:t>bias)</a:t>
            </a:r>
          </a:p>
          <a:p>
            <a:pPr lvl="0"/>
            <a:r>
              <a:rPr lang="en" sz="2800" dirty="0"/>
              <a:t>=&gt;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*</a:t>
            </a:r>
            <a:r>
              <a:rPr lang="en" sz="2800" dirty="0">
                <a:solidFill>
                  <a:srgbClr val="FF0000"/>
                </a:solidFill>
              </a:rPr>
              <a:t>10</a:t>
            </a:r>
            <a:r>
              <a:rPr lang="en" sz="2800" dirty="0"/>
              <a:t> = </a:t>
            </a:r>
            <a:r>
              <a:rPr lang="en" sz="2800" b="1" dirty="0"/>
              <a:t>760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0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n-US" sz="3600" dirty="0" err="1"/>
              <a:t>Rețele</a:t>
            </a:r>
            <a:r>
              <a:rPr lang="en-US" sz="3600" dirty="0"/>
              <a:t> </a:t>
            </a:r>
            <a:r>
              <a:rPr lang="en-US" sz="3600" dirty="0" err="1"/>
              <a:t>neuronale</a:t>
            </a:r>
            <a:r>
              <a:rPr lang="en-US" sz="3600" dirty="0"/>
              <a:t> </a:t>
            </a:r>
            <a:r>
              <a:rPr lang="en-US" sz="3600" dirty="0" err="1"/>
              <a:t>convoluționale</a:t>
            </a:r>
            <a:endParaRPr lang="en-US"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55" y="1506486"/>
            <a:ext cx="8104631" cy="223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530352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/>
              <a:t>[LeNet-5, LeCun </a:t>
            </a:r>
            <a:r>
              <a:rPr lang="en" i="1" dirty="0" smtClean="0"/>
              <a:t>1998]</a:t>
            </a:r>
            <a:endParaRPr lang="en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72" y="742631"/>
            <a:ext cx="8247010" cy="39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099785" y="324806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Setări comune:</a:t>
            </a:r>
            <a:endParaRPr lang="en"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K = </a:t>
            </a:r>
            <a:r>
              <a:rPr lang="en" sz="1800" dirty="0" smtClean="0">
                <a:solidFill>
                  <a:srgbClr val="FF0000"/>
                </a:solidFill>
              </a:rPr>
              <a:t>(puteri ale lui 2</a:t>
            </a:r>
            <a:r>
              <a:rPr lang="en" sz="1800" dirty="0">
                <a:solidFill>
                  <a:srgbClr val="FF0000"/>
                </a:solidFill>
              </a:rPr>
              <a:t>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2, P = ? </a:t>
            </a:r>
            <a:r>
              <a:rPr lang="en" sz="1800" dirty="0" smtClean="0">
                <a:solidFill>
                  <a:srgbClr val="FF0000"/>
                </a:solidFill>
              </a:rPr>
              <a:t>(orice se încadrează)</a:t>
            </a:r>
            <a:endParaRPr lang="en" sz="1800" dirty="0">
              <a:solidFill>
                <a:srgbClr val="FF0000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816300" y="1723345"/>
            <a:ext cx="2966099" cy="100227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45649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</a:t>
            </a:r>
            <a:r>
              <a:rPr lang="en" sz="2400" dirty="0" smtClean="0"/>
              <a:t>re sens să folosim chiar filtre de 1x1</a:t>
            </a:r>
            <a:endParaRPr lang="en" sz="2400" dirty="0"/>
          </a:p>
        </p:txBody>
      </p:sp>
      <p:sp>
        <p:nvSpPr>
          <p:cNvPr id="614" name="Shape 614"/>
          <p:cNvSpPr/>
          <p:nvPr/>
        </p:nvSpPr>
        <p:spPr>
          <a:xfrm>
            <a:off x="919454" y="1304874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73704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207529" y="35824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10754" y="2146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82554" y="2683524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36254" y="1917974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1x1 </a:t>
            </a:r>
            <a:r>
              <a:rPr lang="en" sz="1800" dirty="0" smtClean="0"/>
              <a:t>convoluție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c</a:t>
            </a:r>
            <a:r>
              <a:rPr lang="en" sz="1800" dirty="0" smtClean="0"/>
              <a:t>u 32 de filtre</a:t>
            </a:r>
            <a:endParaRPr lang="en" sz="1800" dirty="0"/>
          </a:p>
        </p:txBody>
      </p:sp>
      <p:sp>
        <p:nvSpPr>
          <p:cNvPr id="620" name="Shape 620"/>
          <p:cNvSpPr/>
          <p:nvPr/>
        </p:nvSpPr>
        <p:spPr>
          <a:xfrm>
            <a:off x="6091229" y="1304874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113429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71054" y="36586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47129" y="2325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33354" y="2700974"/>
            <a:ext cx="2854199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(fiecare filtru are dimensiunea 1x1x64 și calculează produsul scalar pe adâncime)</a:t>
            </a:r>
            <a:endParaRPr lang="en"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641962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238212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748712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768212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904412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930512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838062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02362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67449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225437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483287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Imagine de 32x32x3</a:t>
            </a:r>
            <a:endParaRPr lang="en" sz="2400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FF"/>
                </a:solidFill>
              </a:rPr>
              <a:t>Filtru de 5x5x3</a:t>
            </a:r>
            <a:endParaRPr lang="en" sz="2400" dirty="0">
              <a:solidFill>
                <a:srgbClr val="0000FF"/>
              </a:solidFill>
            </a:endParaRP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1352213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930511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2578362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3074537" y="2898152"/>
            <a:ext cx="4232848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un număr</a:t>
            </a:r>
            <a:r>
              <a:rPr lang="en" sz="1800" b="1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Rezultatul produsului scalar dintre filtru și o subimagine de 5x5x3 pixeli</a:t>
            </a: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</a:t>
            </a:r>
            <a:r>
              <a:rPr lang="en" sz="1800" dirty="0" smtClean="0"/>
              <a:t>produs scalar pe 75 de componente </a:t>
            </a:r>
            <a:r>
              <a:rPr lang="en" sz="1800" dirty="0"/>
              <a:t>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620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744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Stratul convoluțional din punct de vedere biologic</a:t>
            </a:r>
            <a:endParaRPr lang="en" sz="2800" dirty="0"/>
          </a:p>
        </p:txBody>
      </p:sp>
      <p:pic>
        <p:nvPicPr>
          <p:cNvPr id="22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375" y="728426"/>
            <a:ext cx="3181808" cy="1815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Shape 692"/>
          <p:cNvSpPr txBox="1"/>
          <p:nvPr/>
        </p:nvSpPr>
        <p:spPr>
          <a:xfrm>
            <a:off x="5660032" y="2519050"/>
            <a:ext cx="2982000" cy="704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mr-IN" sz="1800" dirty="0" smtClean="0">
                <a:solidFill>
                  <a:srgbClr val="38761D"/>
                </a:solidFill>
              </a:rPr>
              <a:t>…</a:t>
            </a:r>
            <a:r>
              <a:rPr lang="en" sz="1800" dirty="0">
                <a:solidFill>
                  <a:srgbClr val="38761D"/>
                </a:solidFill>
              </a:rPr>
              <a:t>e</a:t>
            </a:r>
            <a:r>
              <a:rPr lang="en" sz="1800" dirty="0" smtClean="0">
                <a:solidFill>
                  <a:srgbClr val="38761D"/>
                </a:solidFill>
              </a:rPr>
              <a:t>ste doar un neuron cu </a:t>
            </a:r>
            <a:r>
              <a:rPr lang="en" sz="1800" smtClean="0">
                <a:solidFill>
                  <a:srgbClr val="38761D"/>
                </a:solidFill>
              </a:rPr>
              <a:t>conexiuni locale</a:t>
            </a:r>
            <a:endParaRPr lang="en" sz="18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Stratul convoluțional din punct de vedere biologic</a:t>
            </a:r>
            <a:endParaRPr lang="en" sz="2800" dirty="0"/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Shape 699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700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701"/>
          <p:cNvCxnSpPr>
            <a:endCxn id="25" idx="2"/>
          </p:cNvCxnSpPr>
          <p:nvPr/>
        </p:nvCxnSpPr>
        <p:spPr>
          <a:xfrm rot="10800000" flipH="1">
            <a:off x="769700" y="26966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702"/>
          <p:cNvCxnSpPr>
            <a:endCxn id="25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703"/>
          <p:cNvCxnSpPr>
            <a:endCxn id="25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704"/>
          <p:cNvCxnSpPr>
            <a:endCxn id="25" idx="2"/>
          </p:cNvCxnSpPr>
          <p:nvPr/>
        </p:nvCxnSpPr>
        <p:spPr>
          <a:xfrm rot="10800000" flipH="1">
            <a:off x="951500" y="26966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705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1" name="Shape 706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2" name="Shape 707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3" name="Shape 708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710"/>
          <p:cNvSpPr txBox="1"/>
          <p:nvPr/>
        </p:nvSpPr>
        <p:spPr>
          <a:xfrm>
            <a:off x="3315099" y="2309974"/>
            <a:ext cx="5750747" cy="241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38761D"/>
                </a:solidFill>
              </a:rPr>
              <a:t>Un </a:t>
            </a:r>
            <a:r>
              <a:rPr lang="en" sz="1800" dirty="0">
                <a:solidFill>
                  <a:srgbClr val="38761D"/>
                </a:solidFill>
              </a:rPr>
              <a:t>activation map </a:t>
            </a:r>
            <a:r>
              <a:rPr lang="en" sz="1800" dirty="0" smtClean="0">
                <a:solidFill>
                  <a:srgbClr val="38761D"/>
                </a:solidFill>
              </a:rPr>
              <a:t>este matrice cu output-urile a 28x28 neuroni:</a:t>
            </a:r>
            <a:endParaRPr lang="en" sz="1800" dirty="0">
              <a:solidFill>
                <a:srgbClr val="38761D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 smtClean="0">
                <a:solidFill>
                  <a:srgbClr val="38761D"/>
                </a:solidFill>
              </a:rPr>
              <a:t>Fiecare este conectat la o regiune mică din input</a:t>
            </a:r>
            <a:endParaRPr lang="en" sz="1800" dirty="0">
              <a:solidFill>
                <a:srgbClr val="38761D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 smtClean="0">
                <a:solidFill>
                  <a:srgbClr val="38761D"/>
                </a:solidFill>
              </a:rPr>
              <a:t>Toții neuronii au aceeși parametrii</a:t>
            </a:r>
            <a:endParaRPr lang="en" sz="1800" dirty="0">
              <a:solidFill>
                <a:srgbClr val="38761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filtru 5x5 = câmp receptiv de 5x5 pentru fiecare neuron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35" name="Shape 711"/>
          <p:cNvSpPr/>
          <p:nvPr/>
        </p:nvSpPr>
        <p:spPr>
          <a:xfrm>
            <a:off x="2043650" y="1317725"/>
            <a:ext cx="713400" cy="2757900"/>
          </a:xfrm>
          <a:prstGeom prst="cube">
            <a:avLst>
              <a:gd name="adj" fmla="val 7771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712"/>
          <p:cNvSpPr txBox="1"/>
          <p:nvPr/>
        </p:nvSpPr>
        <p:spPr>
          <a:xfrm>
            <a:off x="2461600" y="36732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37" name="Shape 713"/>
          <p:cNvSpPr txBox="1"/>
          <p:nvPr/>
        </p:nvSpPr>
        <p:spPr>
          <a:xfrm>
            <a:off x="2766400" y="23016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69988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 smtClean="0"/>
              <a:t>Stratul convoluțional din punct de vedere biologic</a:t>
            </a:r>
            <a:endParaRPr lang="en" sz="2800" dirty="0"/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" name="Shape 720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72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0" name="Shape 72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" name="Shape 72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8" name="Shape 72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726"/>
          <p:cNvSpPr/>
          <p:nvPr/>
        </p:nvSpPr>
        <p:spPr>
          <a:xfrm>
            <a:off x="2254241" y="2313254"/>
            <a:ext cx="2027699" cy="6200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727"/>
          <p:cNvSpPr/>
          <p:nvPr/>
        </p:nvSpPr>
        <p:spPr>
          <a:xfrm>
            <a:off x="2254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728"/>
          <p:cNvSpPr/>
          <p:nvPr/>
        </p:nvSpPr>
        <p:spPr>
          <a:xfrm>
            <a:off x="2635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729"/>
          <p:cNvSpPr/>
          <p:nvPr/>
        </p:nvSpPr>
        <p:spPr>
          <a:xfrm>
            <a:off x="3016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730"/>
          <p:cNvSpPr/>
          <p:nvPr/>
        </p:nvSpPr>
        <p:spPr>
          <a:xfrm>
            <a:off x="3397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731"/>
          <p:cNvSpPr/>
          <p:nvPr/>
        </p:nvSpPr>
        <p:spPr>
          <a:xfrm>
            <a:off x="3778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732"/>
          <p:cNvSpPr/>
          <p:nvPr/>
        </p:nvSpPr>
        <p:spPr>
          <a:xfrm>
            <a:off x="1750866" y="1322100"/>
            <a:ext cx="2850600" cy="28506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733"/>
          <p:cNvSpPr txBox="1"/>
          <p:nvPr/>
        </p:nvSpPr>
        <p:spPr>
          <a:xfrm>
            <a:off x="4722975" y="21497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7" name="Shape 734"/>
          <p:cNvSpPr txBox="1"/>
          <p:nvPr/>
        </p:nvSpPr>
        <p:spPr>
          <a:xfrm>
            <a:off x="4297650" y="361772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8" name="Shape 735"/>
          <p:cNvSpPr txBox="1"/>
          <p:nvPr/>
        </p:nvSpPr>
        <p:spPr>
          <a:xfrm>
            <a:off x="5392615" y="2383692"/>
            <a:ext cx="3764660" cy="2452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</a:t>
            </a:r>
            <a:r>
              <a:rPr lang="en" sz="1800" dirty="0" smtClean="0"/>
              <a:t>cu 5 filtre,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</a:t>
            </a:r>
            <a:r>
              <a:rPr lang="en" sz="1800" dirty="0" smtClean="0"/>
              <a:t>tratul convoluțional este format din neuroni aranjați într-un grid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(28x28x5)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 smtClean="0"/>
              <a:t>Pentru o regiune vor fi 5 neuroni diferiți (toți primesc același input)</a:t>
            </a:r>
            <a:endParaRPr lang="en" sz="1800" dirty="0"/>
          </a:p>
        </p:txBody>
      </p:sp>
      <p:sp>
        <p:nvSpPr>
          <p:cNvPr id="49" name="Shape 736"/>
          <p:cNvSpPr txBox="1"/>
          <p:nvPr/>
        </p:nvSpPr>
        <p:spPr>
          <a:xfrm>
            <a:off x="2606737" y="409650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07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37651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Mai avem de discutat despre două tipuri de straturi: POOL, FC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26" y="1766423"/>
            <a:ext cx="3996924" cy="31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53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 smtClean="0"/>
              <a:t>Stratul de pooling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>
                <a:solidFill>
                  <a:schemeClr val="dk1"/>
                </a:solidFill>
              </a:rPr>
              <a:t>Reduce reprezentarea, permite o utilizare mai ușoară</a:t>
            </a:r>
            <a:endParaRPr lang="en" sz="1800" dirty="0"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/>
              <a:t>Operează pe fiecare </a:t>
            </a:r>
            <a:r>
              <a:rPr lang="en" sz="1800" dirty="0"/>
              <a:t>activation map </a:t>
            </a:r>
            <a:r>
              <a:rPr lang="en" sz="1800" dirty="0" smtClean="0"/>
              <a:t>în parte: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/>
                <a:gridCol w="605875"/>
                <a:gridCol w="605875"/>
                <a:gridCol w="605875"/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896693" y="805725"/>
            <a:ext cx="3232855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Un activation map</a:t>
            </a:r>
            <a:endParaRPr lang="en" sz="2400" dirty="0"/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46357" y="1788525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</a:t>
            </a:r>
            <a:r>
              <a:rPr lang="en" sz="1800" dirty="0" smtClean="0"/>
              <a:t>pooling cu filtre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/>
              <a:t>de </a:t>
            </a:r>
            <a:r>
              <a:rPr lang="en" sz="1800" dirty="0"/>
              <a:t>2x2 </a:t>
            </a:r>
            <a:r>
              <a:rPr lang="en" sz="1800" dirty="0" smtClean="0"/>
              <a:t>și </a:t>
            </a:r>
            <a:r>
              <a:rPr lang="en" sz="1800" dirty="0"/>
              <a:t>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/>
                <a:gridCol w="605875"/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420077" y="47475"/>
            <a:ext cx="8255000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</a:t>
            </a:r>
            <a:r>
              <a:rPr lang="en" sz="3000" dirty="0" smtClean="0"/>
              <a:t>Pooling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5"/>
            <a:ext cx="6488847" cy="286851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0"/>
            <a:ext cx="3029399" cy="31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Setări comune:</a:t>
            </a:r>
            <a:endParaRPr lang="en"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816301" y="1723346"/>
            <a:ext cx="2456392" cy="5724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652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 smtClean="0"/>
              <a:t>Straturi cu conexiuni complete (</a:t>
            </a:r>
            <a:r>
              <a:rPr lang="en" sz="3000" dirty="0"/>
              <a:t>FC layer)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/>
              <a:t>Conține neuroni conectați cu întregul volum de input, ca în rețelele neuronale obișnuite</a:t>
            </a: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71" y="1871086"/>
            <a:ext cx="6164923" cy="295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066450" y="161846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602875" y="391846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022850" y="237718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008462" y="431009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/>
              <a:t>Stratul convoluțional</a:t>
            </a:r>
            <a:endParaRPr lang="en" sz="3600" dirty="0"/>
          </a:p>
        </p:txBody>
      </p:sp>
      <p:sp>
        <p:nvSpPr>
          <p:cNvPr id="170" name="Shape 170"/>
          <p:cNvSpPr/>
          <p:nvPr/>
        </p:nvSpPr>
        <p:spPr>
          <a:xfrm>
            <a:off x="4145900" y="249743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920100" y="1817785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51225" y="1036710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838697" y="2529299"/>
            <a:ext cx="3753510" cy="1290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Aplicăm convoluția </a:t>
            </a:r>
            <a:r>
              <a:rPr lang="en" sz="1800" dirty="0" smtClean="0"/>
              <a:t>filtrului peste imagine, i.e</a:t>
            </a:r>
            <a:r>
              <a:rPr lang="en" sz="1800" dirty="0"/>
              <a:t>. </a:t>
            </a:r>
            <a:r>
              <a:rPr lang="en" sz="1800" dirty="0" smtClean="0"/>
              <a:t>trecem filtrul peste imagine calculând produsul scalar în fiecare poziție</a:t>
            </a:r>
            <a:endParaRPr lang="en" sz="1800" dirty="0"/>
          </a:p>
        </p:txBody>
      </p:sp>
      <p:sp>
        <p:nvSpPr>
          <p:cNvPr id="174" name="Shape 174"/>
          <p:cNvSpPr txBox="1"/>
          <p:nvPr/>
        </p:nvSpPr>
        <p:spPr>
          <a:xfrm>
            <a:off x="3317611" y="669717"/>
            <a:ext cx="3828573" cy="7219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Filterele au întotdeauna aceeași adâncime cu volumul de input</a:t>
            </a: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75" name="Shape 175"/>
          <p:cNvCxnSpPr/>
          <p:nvPr/>
        </p:nvCxnSpPr>
        <p:spPr>
          <a:xfrm>
            <a:off x="4738413" y="1391638"/>
            <a:ext cx="0" cy="5352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/>
          <p:nvPr/>
        </p:nvCxnSpPr>
        <p:spPr>
          <a:xfrm flipH="1">
            <a:off x="2014092" y="910897"/>
            <a:ext cx="1294760" cy="2627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143"/>
          <p:cNvSpPr txBox="1"/>
          <p:nvPr/>
        </p:nvSpPr>
        <p:spPr>
          <a:xfrm>
            <a:off x="1974580" y="3946070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</a:t>
            </a:r>
            <a:r>
              <a:rPr lang="en" sz="1800" dirty="0" smtClean="0">
                <a:solidFill>
                  <a:srgbClr val="0000FF"/>
                </a:solidFill>
              </a:rPr>
              <a:t>ățime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37" name="Shape 144"/>
          <p:cNvSpPr txBox="1"/>
          <p:nvPr/>
        </p:nvSpPr>
        <p:spPr>
          <a:xfrm>
            <a:off x="2394555" y="2404366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</a:t>
            </a:r>
            <a:r>
              <a:rPr lang="en" sz="1800" dirty="0" smtClean="0">
                <a:solidFill>
                  <a:srgbClr val="0000FF"/>
                </a:solidFill>
              </a:rPr>
              <a:t>nălțime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38" name="Shape 145"/>
          <p:cNvSpPr txBox="1"/>
          <p:nvPr/>
        </p:nvSpPr>
        <p:spPr>
          <a:xfrm>
            <a:off x="1261605" y="4340234"/>
            <a:ext cx="44072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</a:t>
            </a:r>
            <a:r>
              <a:rPr lang="en" sz="1800" dirty="0" smtClean="0">
                <a:solidFill>
                  <a:srgbClr val="0000FF"/>
                </a:solidFill>
              </a:rPr>
              <a:t>dâncime</a:t>
            </a:r>
            <a:endParaRPr lang="en"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36" grpId="0"/>
      <p:bldP spid="37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38058" y="19442"/>
            <a:ext cx="79068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46876" y="580197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5449665" cy="1123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600" dirty="0" smtClean="0"/>
              <a:t>Straturi convoluț</a:t>
            </a:r>
            <a:r>
              <a:rPr lang="en" sz="1600" dirty="0"/>
              <a:t>ionale </a:t>
            </a:r>
            <a:r>
              <a:rPr lang="en" sz="1600" dirty="0" smtClean="0"/>
              <a:t>cu filtre </a:t>
            </a:r>
            <a:r>
              <a:rPr lang="en" sz="1600" dirty="0"/>
              <a:t>de 5x5, </a:t>
            </a:r>
            <a:r>
              <a:rPr lang="en" sz="1600" dirty="0" smtClean="0"/>
              <a:t>aplicate cu </a:t>
            </a:r>
            <a:r>
              <a:rPr lang="en" sz="1600" dirty="0"/>
              <a:t>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 smtClean="0"/>
              <a:t>Straturi de pooling cu filtre de 2x2, aplicate cu stride </a:t>
            </a:r>
            <a:r>
              <a:rPr lang="en" sz="1600" dirty="0"/>
              <a:t>2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 smtClean="0"/>
              <a:t>Arhitectura este </a:t>
            </a:r>
            <a:r>
              <a:rPr lang="en" sz="1600" dirty="0"/>
              <a:t>[CONV-POOL-CONV-POOL-CONV-FC]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</a:t>
            </a:r>
            <a:r>
              <a:rPr lang="en" sz="2800" dirty="0" smtClean="0"/>
              <a:t>AlexNet</a:t>
            </a:r>
            <a:endParaRPr lang="en" sz="2800" dirty="0"/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281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 smtClean="0"/>
              <a:t>imagini</a:t>
            </a:r>
            <a:r>
              <a:rPr lang="en-US" sz="1800" dirty="0" smtClean="0"/>
              <a:t> de </a:t>
            </a:r>
            <a:r>
              <a:rPr lang="en" sz="1800" dirty="0" smtClean="0"/>
              <a:t>227x227x3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 smtClean="0"/>
              <a:t>Primul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strat</a:t>
            </a:r>
            <a:r>
              <a:rPr lang="en-US" sz="1800" b="1" dirty="0" smtClean="0"/>
              <a:t> </a:t>
            </a:r>
            <a:r>
              <a:rPr lang="en" sz="1800" dirty="0" smtClean="0"/>
              <a:t>(</a:t>
            </a:r>
            <a:r>
              <a:rPr lang="en" sz="1800" dirty="0"/>
              <a:t>CONV1): 96 </a:t>
            </a:r>
            <a:r>
              <a:rPr lang="en-US" sz="1800" dirty="0" err="1" smtClean="0"/>
              <a:t>filtre</a:t>
            </a:r>
            <a:r>
              <a:rPr lang="en-US" sz="1800" dirty="0" smtClean="0"/>
              <a:t> de </a:t>
            </a:r>
            <a:r>
              <a:rPr lang="en" sz="1800" dirty="0" smtClean="0"/>
              <a:t>11x11</a:t>
            </a:r>
            <a:r>
              <a:rPr lang="en-US" sz="1800" dirty="0" smtClean="0"/>
              <a:t>, </a:t>
            </a:r>
            <a:r>
              <a:rPr lang="en-US" sz="1800" dirty="0" err="1" smtClean="0"/>
              <a:t>aplicate</a:t>
            </a:r>
            <a:r>
              <a:rPr lang="en-US" sz="1800" dirty="0" smtClean="0"/>
              <a:t> cu stride</a:t>
            </a:r>
            <a:r>
              <a:rPr lang="en" sz="1800" dirty="0" smtClean="0"/>
              <a:t> </a:t>
            </a:r>
            <a:r>
              <a:rPr lang="en" sz="1800" dirty="0"/>
              <a:t>4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 smtClean="0">
                <a:solidFill>
                  <a:srgbClr val="0000FF"/>
                </a:solidFill>
              </a:rPr>
              <a:t>Care </a:t>
            </a:r>
            <a:r>
              <a:rPr lang="en-US" sz="1800" dirty="0" err="1" smtClean="0">
                <a:solidFill>
                  <a:srgbClr val="0000FF"/>
                </a:solidFill>
              </a:rPr>
              <a:t>este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</a:rPr>
              <a:t>mărimea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</a:rPr>
              <a:t>volumului</a:t>
            </a:r>
            <a:r>
              <a:rPr lang="en-US" sz="1800" dirty="0" smtClean="0">
                <a:solidFill>
                  <a:srgbClr val="0000FF"/>
                </a:solidFill>
              </a:rPr>
              <a:t> de output</a:t>
            </a:r>
            <a:r>
              <a:rPr lang="en" sz="1800" dirty="0" smtClean="0">
                <a:solidFill>
                  <a:srgbClr val="0000FF"/>
                </a:solidFill>
              </a:rPr>
              <a:t>? </a:t>
            </a:r>
            <a:r>
              <a:rPr lang="en" sz="1800" dirty="0">
                <a:solidFill>
                  <a:srgbClr val="0000FF"/>
                </a:solidFill>
              </a:rPr>
              <a:t>Hint: (227-11</a:t>
            </a:r>
            <a:r>
              <a:rPr lang="en" sz="1800" dirty="0" smtClean="0">
                <a:solidFill>
                  <a:srgbClr val="0000FF"/>
                </a:solidFill>
              </a:rPr>
              <a:t>) / 4 + 1 </a:t>
            </a:r>
            <a:r>
              <a:rPr lang="en" sz="1800" dirty="0">
                <a:solidFill>
                  <a:srgbClr val="0000FF"/>
                </a:solidFill>
              </a:rPr>
              <a:t>= 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</a:t>
            </a:r>
            <a:r>
              <a:rPr lang="en" sz="2800" dirty="0" smtClean="0"/>
              <a:t>AlexNet</a:t>
            </a:r>
            <a:endParaRPr lang="en" sz="2800" dirty="0"/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 smtClean="0"/>
              <a:t>imagini</a:t>
            </a:r>
            <a:r>
              <a:rPr lang="en-US" sz="1800" dirty="0" smtClean="0"/>
              <a:t> de </a:t>
            </a:r>
            <a:r>
              <a:rPr lang="en" sz="1800" dirty="0" smtClean="0"/>
              <a:t>227x227x3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 smtClean="0"/>
              <a:t>Primul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strat</a:t>
            </a:r>
            <a:r>
              <a:rPr lang="en-US" sz="1800" b="1" dirty="0" smtClean="0"/>
              <a:t> </a:t>
            </a:r>
            <a:r>
              <a:rPr lang="en" sz="1800" dirty="0" smtClean="0"/>
              <a:t>(</a:t>
            </a:r>
            <a:r>
              <a:rPr lang="en" sz="1800" dirty="0"/>
              <a:t>CONV1): 96 </a:t>
            </a:r>
            <a:r>
              <a:rPr lang="en-US" sz="1800" dirty="0" err="1" smtClean="0"/>
              <a:t>filtre</a:t>
            </a:r>
            <a:r>
              <a:rPr lang="en-US" sz="1800" dirty="0" smtClean="0"/>
              <a:t> de </a:t>
            </a:r>
            <a:r>
              <a:rPr lang="en" sz="1800" dirty="0" smtClean="0"/>
              <a:t>11x11</a:t>
            </a:r>
            <a:r>
              <a:rPr lang="en-US" sz="1800" dirty="0" smtClean="0"/>
              <a:t>, </a:t>
            </a:r>
            <a:r>
              <a:rPr lang="en-US" sz="1800" dirty="0" err="1" smtClean="0"/>
              <a:t>aplicate</a:t>
            </a:r>
            <a:r>
              <a:rPr lang="en-US" sz="1800" dirty="0" smtClean="0"/>
              <a:t> cu stride</a:t>
            </a:r>
            <a:r>
              <a:rPr lang="en" sz="1800" dirty="0" smtClean="0"/>
              <a:t> </a:t>
            </a:r>
            <a:r>
              <a:rPr lang="en" sz="1800" dirty="0"/>
              <a:t>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=&gt;</a:t>
            </a:r>
          </a:p>
          <a:p>
            <a:r>
              <a:rPr lang="en" sz="1800" dirty="0" smtClean="0"/>
              <a:t>Volumul de output este </a:t>
            </a:r>
            <a:r>
              <a:rPr lang="en" sz="1800" b="1" dirty="0" smtClean="0"/>
              <a:t>[55x55x96</a:t>
            </a:r>
            <a:r>
              <a:rPr lang="en" sz="1800" b="1" dirty="0"/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 smtClean="0">
                <a:solidFill>
                  <a:srgbClr val="0000FF"/>
                </a:solidFill>
              </a:rPr>
              <a:t>Care </a:t>
            </a:r>
            <a:r>
              <a:rPr lang="en-US" sz="1800" dirty="0" err="1" smtClean="0">
                <a:solidFill>
                  <a:srgbClr val="0000FF"/>
                </a:solidFill>
              </a:rPr>
              <a:t>este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</a:rPr>
              <a:t>numărul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</a:rPr>
              <a:t>parametrilor</a:t>
            </a:r>
            <a:r>
              <a:rPr lang="en-US" sz="1800" dirty="0" smtClean="0">
                <a:solidFill>
                  <a:srgbClr val="0000FF"/>
                </a:solidFill>
              </a:rPr>
              <a:t> din </a:t>
            </a:r>
            <a:r>
              <a:rPr lang="en-US" sz="1800" dirty="0" err="1" smtClean="0">
                <a:solidFill>
                  <a:srgbClr val="0000FF"/>
                </a:solidFill>
              </a:rPr>
              <a:t>acest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</a:rPr>
              <a:t>strat</a:t>
            </a:r>
            <a:r>
              <a:rPr lang="en" sz="1800" dirty="0" smtClean="0">
                <a:solidFill>
                  <a:srgbClr val="0000FF"/>
                </a:solidFill>
              </a:rPr>
              <a:t>?</a:t>
            </a:r>
            <a:endParaRPr lang="en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8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</a:t>
            </a:r>
            <a:r>
              <a:rPr lang="en" sz="2800" dirty="0" smtClean="0"/>
              <a:t>AlexNet</a:t>
            </a:r>
            <a:endParaRPr lang="en" sz="2800" dirty="0"/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 smtClean="0"/>
              <a:t>imagini</a:t>
            </a:r>
            <a:r>
              <a:rPr lang="en-US" sz="1800" dirty="0" smtClean="0"/>
              <a:t> de </a:t>
            </a:r>
            <a:r>
              <a:rPr lang="en" sz="1800" dirty="0" smtClean="0"/>
              <a:t>227x227x3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 smtClean="0"/>
              <a:t>Primul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strat</a:t>
            </a:r>
            <a:r>
              <a:rPr lang="en-US" sz="1800" b="1" dirty="0" smtClean="0"/>
              <a:t> </a:t>
            </a:r>
            <a:r>
              <a:rPr lang="en" sz="1800" dirty="0" smtClean="0"/>
              <a:t>(</a:t>
            </a:r>
            <a:r>
              <a:rPr lang="en" sz="1800" dirty="0"/>
              <a:t>CONV1): 96 </a:t>
            </a:r>
            <a:r>
              <a:rPr lang="en-US" sz="1800" dirty="0" err="1" smtClean="0"/>
              <a:t>filtre</a:t>
            </a:r>
            <a:r>
              <a:rPr lang="en-US" sz="1800" dirty="0" smtClean="0"/>
              <a:t> de </a:t>
            </a:r>
            <a:r>
              <a:rPr lang="en" sz="1800" dirty="0" smtClean="0"/>
              <a:t>11x11</a:t>
            </a:r>
            <a:r>
              <a:rPr lang="en-US" sz="1800" dirty="0" smtClean="0"/>
              <a:t>, </a:t>
            </a:r>
            <a:r>
              <a:rPr lang="en-US" sz="1800" dirty="0" err="1" smtClean="0"/>
              <a:t>aplicate</a:t>
            </a:r>
            <a:r>
              <a:rPr lang="en-US" sz="1800" dirty="0" smtClean="0"/>
              <a:t> cu stride</a:t>
            </a:r>
            <a:r>
              <a:rPr lang="en" sz="1800" dirty="0" smtClean="0"/>
              <a:t> </a:t>
            </a:r>
            <a:r>
              <a:rPr lang="en" sz="1800" dirty="0"/>
              <a:t>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=&gt;</a:t>
            </a:r>
          </a:p>
          <a:p>
            <a:r>
              <a:rPr lang="en" sz="1800" dirty="0" smtClean="0"/>
              <a:t>Volumul de output este </a:t>
            </a:r>
            <a:r>
              <a:rPr lang="en" sz="1800" b="1" dirty="0" smtClean="0"/>
              <a:t>[55x55x96</a:t>
            </a:r>
            <a:r>
              <a:rPr lang="en" sz="1800" b="1" dirty="0"/>
              <a:t>]</a:t>
            </a:r>
          </a:p>
          <a:p>
            <a:r>
              <a:rPr lang="en" sz="1800" dirty="0" smtClean="0"/>
              <a:t>Parametrii: </a:t>
            </a:r>
            <a:r>
              <a:rPr lang="en" sz="1800" dirty="0"/>
              <a:t>(11*11*3)*96 = </a:t>
            </a:r>
            <a:r>
              <a:rPr lang="en" sz="1800" b="1" dirty="0" smtClean="0"/>
              <a:t>35K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36945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</a:t>
            </a:r>
            <a:r>
              <a:rPr lang="en" sz="2800" dirty="0" smtClean="0"/>
              <a:t>AlexNet</a:t>
            </a:r>
            <a:endParaRPr lang="en" sz="2800" dirty="0"/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 smtClean="0"/>
              <a:t>imagini</a:t>
            </a:r>
            <a:r>
              <a:rPr lang="en-US" sz="1800" dirty="0" smtClean="0"/>
              <a:t> de </a:t>
            </a:r>
            <a:r>
              <a:rPr lang="en" sz="1800" dirty="0" smtClean="0"/>
              <a:t>227x227x3</a:t>
            </a:r>
            <a:endParaRPr lang="en" sz="1800" dirty="0"/>
          </a:p>
          <a:p>
            <a:r>
              <a:rPr lang="en" sz="1800" dirty="0" smtClean="0"/>
              <a:t>CONV1</a:t>
            </a:r>
            <a:r>
              <a:rPr lang="en" sz="1800" dirty="0"/>
              <a:t>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Al </a:t>
            </a:r>
            <a:r>
              <a:rPr lang="en-US" sz="1800" b="1" dirty="0" err="1" smtClean="0"/>
              <a:t>doilea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strat</a:t>
            </a:r>
            <a:r>
              <a:rPr lang="en-US" sz="1800" b="1" dirty="0" smtClean="0"/>
              <a:t> </a:t>
            </a:r>
            <a:r>
              <a:rPr lang="en" sz="1800" dirty="0" smtClean="0"/>
              <a:t>(POOL1): filtre de 3x3 aplicate </a:t>
            </a:r>
            <a:r>
              <a:rPr lang="en-US" sz="1800" dirty="0" smtClean="0"/>
              <a:t>cu stride</a:t>
            </a:r>
            <a:r>
              <a:rPr lang="en" sz="1800" dirty="0" smtClean="0"/>
              <a:t> </a:t>
            </a:r>
            <a:r>
              <a:rPr lang="en" sz="1800" dirty="0"/>
              <a:t>2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 smtClean="0"/>
          </a:p>
          <a:p>
            <a:pPr lvl="0"/>
            <a:r>
              <a:rPr lang="en" sz="1800" dirty="0" smtClean="0">
                <a:solidFill>
                  <a:srgbClr val="0000FF"/>
                </a:solidFill>
              </a:rPr>
              <a:t>Q</a:t>
            </a:r>
            <a:r>
              <a:rPr lang="en" sz="1800" dirty="0">
                <a:solidFill>
                  <a:srgbClr val="0000FF"/>
                </a:solidFill>
              </a:rPr>
              <a:t>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</a:t>
            </a:r>
            <a:r>
              <a:rPr lang="en" sz="1800" dirty="0" smtClean="0">
                <a:solidFill>
                  <a:srgbClr val="0000FF"/>
                </a:solidFill>
              </a:rPr>
              <a:t>(55-3) </a:t>
            </a:r>
            <a:r>
              <a:rPr lang="en" sz="1800" dirty="0">
                <a:solidFill>
                  <a:srgbClr val="0000FF"/>
                </a:solidFill>
              </a:rPr>
              <a:t>/ </a:t>
            </a:r>
            <a:r>
              <a:rPr lang="en" sz="1800" dirty="0" smtClean="0">
                <a:solidFill>
                  <a:srgbClr val="0000FF"/>
                </a:solidFill>
              </a:rPr>
              <a:t>2 </a:t>
            </a:r>
            <a:r>
              <a:rPr lang="en" sz="1800" dirty="0">
                <a:solidFill>
                  <a:srgbClr val="0000FF"/>
                </a:solidFill>
              </a:rPr>
              <a:t>+ 1 = </a:t>
            </a:r>
            <a:r>
              <a:rPr lang="en" sz="1800" dirty="0" smtClean="0">
                <a:solidFill>
                  <a:srgbClr val="0000FF"/>
                </a:solidFill>
              </a:rPr>
              <a:t>27</a:t>
            </a:r>
            <a:endParaRPr lang="en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6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</a:t>
            </a:r>
            <a:r>
              <a:rPr lang="en" sz="2800" dirty="0" smtClean="0"/>
              <a:t>AlexNet</a:t>
            </a:r>
            <a:endParaRPr lang="en" sz="2800" dirty="0"/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 smtClean="0"/>
              <a:t>imagini</a:t>
            </a:r>
            <a:r>
              <a:rPr lang="en-US" sz="1800" dirty="0" smtClean="0"/>
              <a:t> de </a:t>
            </a:r>
            <a:r>
              <a:rPr lang="en" sz="1800" dirty="0" smtClean="0"/>
              <a:t>227x227x3</a:t>
            </a:r>
            <a:endParaRPr lang="en" sz="1800" dirty="0"/>
          </a:p>
          <a:p>
            <a:r>
              <a:rPr lang="en" sz="1800" dirty="0" smtClean="0"/>
              <a:t>CONV1</a:t>
            </a:r>
            <a:r>
              <a:rPr lang="en" sz="1800" dirty="0"/>
              <a:t>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Al </a:t>
            </a:r>
            <a:r>
              <a:rPr lang="en-US" sz="1800" b="1" dirty="0" err="1" smtClean="0"/>
              <a:t>doilea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strat</a:t>
            </a:r>
            <a:r>
              <a:rPr lang="en-US" sz="1800" b="1" dirty="0" smtClean="0"/>
              <a:t> </a:t>
            </a:r>
            <a:r>
              <a:rPr lang="en" sz="1800" dirty="0" smtClean="0"/>
              <a:t>(POOL1): filtre de 3x3 aplicate </a:t>
            </a:r>
            <a:r>
              <a:rPr lang="en-US" sz="1800" dirty="0" smtClean="0"/>
              <a:t>cu stride</a:t>
            </a:r>
            <a:r>
              <a:rPr lang="en" sz="1800" dirty="0" smtClean="0"/>
              <a:t> </a:t>
            </a:r>
            <a:r>
              <a:rPr lang="en" sz="1800" dirty="0"/>
              <a:t>2</a:t>
            </a:r>
          </a:p>
          <a:p>
            <a:r>
              <a:rPr lang="en" sz="1800" dirty="0"/>
              <a:t>Volumul de output este </a:t>
            </a:r>
            <a:r>
              <a:rPr lang="en" sz="1800" b="1" dirty="0" smtClean="0"/>
              <a:t>[27x27x96</a:t>
            </a:r>
            <a:r>
              <a:rPr lang="en" sz="1800" b="1" dirty="0"/>
              <a:t>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 smtClean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57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</a:t>
            </a:r>
            <a:r>
              <a:rPr lang="en" sz="2800" dirty="0" smtClean="0"/>
              <a:t>AlexNet</a:t>
            </a:r>
            <a:endParaRPr lang="en" sz="2800" dirty="0"/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 smtClean="0"/>
              <a:t>imagini</a:t>
            </a:r>
            <a:r>
              <a:rPr lang="en-US" sz="1800" dirty="0" smtClean="0"/>
              <a:t> de </a:t>
            </a:r>
            <a:r>
              <a:rPr lang="en" sz="1800" dirty="0" smtClean="0"/>
              <a:t>227x227x3</a:t>
            </a:r>
            <a:endParaRPr lang="en" sz="1800" dirty="0"/>
          </a:p>
          <a:p>
            <a:r>
              <a:rPr lang="en" sz="1800" dirty="0" smtClean="0"/>
              <a:t>CONV1</a:t>
            </a:r>
            <a:r>
              <a:rPr lang="en" sz="1800" dirty="0"/>
              <a:t>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Al </a:t>
            </a:r>
            <a:r>
              <a:rPr lang="en-US" sz="1800" b="1" dirty="0" err="1" smtClean="0"/>
              <a:t>doilea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strat</a:t>
            </a:r>
            <a:r>
              <a:rPr lang="en-US" sz="1800" b="1" dirty="0" smtClean="0"/>
              <a:t> </a:t>
            </a:r>
            <a:r>
              <a:rPr lang="en" sz="1800" dirty="0" smtClean="0"/>
              <a:t>(POOL1): filtre de 3x3 aplicate </a:t>
            </a:r>
            <a:r>
              <a:rPr lang="en-US" sz="1800" dirty="0" smtClean="0"/>
              <a:t>cu stride</a:t>
            </a:r>
            <a:r>
              <a:rPr lang="en" sz="1800" dirty="0" smtClean="0"/>
              <a:t> </a:t>
            </a:r>
            <a:r>
              <a:rPr lang="en" sz="1800" dirty="0"/>
              <a:t>2</a:t>
            </a:r>
          </a:p>
          <a:p>
            <a:r>
              <a:rPr lang="en" sz="1800" dirty="0"/>
              <a:t>Volumul de output este </a:t>
            </a:r>
            <a:r>
              <a:rPr lang="en" sz="1800" b="1" dirty="0" smtClean="0"/>
              <a:t>[27x27x96</a:t>
            </a:r>
            <a:r>
              <a:rPr lang="en" sz="1800" b="1" dirty="0"/>
              <a:t>]</a:t>
            </a:r>
          </a:p>
          <a:p>
            <a:r>
              <a:rPr lang="en" sz="1800" dirty="0" smtClean="0"/>
              <a:t>Parametrii: </a:t>
            </a:r>
            <a:r>
              <a:rPr lang="en" sz="1800" b="1" dirty="0" smtClean="0"/>
              <a:t>0</a:t>
            </a:r>
            <a:endParaRPr lang="en" sz="1800" b="1" dirty="0"/>
          </a:p>
          <a:p>
            <a:pPr lvl="0" rtl="0">
              <a:spcBef>
                <a:spcPts val="0"/>
              </a:spcBef>
              <a:buNone/>
            </a:pPr>
            <a:endParaRPr lang="en" sz="1800" dirty="0" smtClean="0"/>
          </a:p>
        </p:txBody>
      </p:sp>
    </p:spTree>
    <p:extLst>
      <p:ext uri="{BB962C8B-B14F-4D97-AF65-F5344CB8AC3E}">
        <p14:creationId xmlns:p14="http://schemas.microsoft.com/office/powerpoint/2010/main" val="11988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</a:t>
            </a:r>
            <a:r>
              <a:rPr lang="en" sz="2800" dirty="0" smtClean="0"/>
              <a:t>AlexNet</a:t>
            </a:r>
            <a:endParaRPr lang="en" sz="2800" dirty="0"/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 smtClean="0"/>
              <a:t>imagini</a:t>
            </a:r>
            <a:r>
              <a:rPr lang="en-US" sz="1800" dirty="0" smtClean="0"/>
              <a:t> de </a:t>
            </a:r>
            <a:r>
              <a:rPr lang="en" sz="1800" dirty="0" smtClean="0"/>
              <a:t>227x227x3</a:t>
            </a:r>
            <a:endParaRPr lang="en" sz="1800" dirty="0"/>
          </a:p>
          <a:p>
            <a:r>
              <a:rPr lang="en" sz="1800" dirty="0" smtClean="0"/>
              <a:t>CONV1</a:t>
            </a:r>
            <a:r>
              <a:rPr lang="en" sz="1800" dirty="0"/>
              <a:t>: 55x55x96</a:t>
            </a:r>
          </a:p>
          <a:p>
            <a:r>
              <a:rPr lang="en" sz="1800" dirty="0"/>
              <a:t>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mr-IN" sz="1800" dirty="0" smtClean="0"/>
              <a:t>…</a:t>
            </a:r>
            <a:endParaRPr lang="en" sz="1800" dirty="0" smtClean="0"/>
          </a:p>
        </p:txBody>
      </p:sp>
    </p:spTree>
    <p:extLst>
      <p:ext uri="{BB962C8B-B14F-4D97-AF65-F5344CB8AC3E}">
        <p14:creationId xmlns:p14="http://schemas.microsoft.com/office/powerpoint/2010/main" val="88979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</a:t>
            </a:r>
            <a:r>
              <a:rPr lang="en" sz="2800" dirty="0" smtClean="0"/>
              <a:t>AlexNet</a:t>
            </a:r>
            <a:endParaRPr lang="en" sz="2800" dirty="0"/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6" name="Shape 873"/>
          <p:cNvSpPr txBox="1"/>
          <p:nvPr/>
        </p:nvSpPr>
        <p:spPr>
          <a:xfrm>
            <a:off x="93200" y="1241574"/>
            <a:ext cx="8428499" cy="3426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Arhitectura </a:t>
            </a:r>
            <a:r>
              <a:rPr lang="en" dirty="0" smtClean="0"/>
              <a:t>completă AlexNet: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[55x55x96] </a:t>
            </a:r>
            <a:r>
              <a:rPr lang="en" dirty="0">
                <a:solidFill>
                  <a:srgbClr val="FF0000"/>
                </a:solidFill>
              </a:rPr>
              <a:t>CONV1</a:t>
            </a:r>
            <a:r>
              <a:rPr lang="en" dirty="0"/>
              <a:t>: 96 </a:t>
            </a:r>
            <a:r>
              <a:rPr lang="en" dirty="0" smtClean="0"/>
              <a:t>filtre de 11x11 cu stride </a:t>
            </a:r>
            <a:r>
              <a:rPr lang="en" dirty="0"/>
              <a:t>4, </a:t>
            </a:r>
            <a:r>
              <a:rPr lang="en" dirty="0" smtClean="0"/>
              <a:t>fără bordură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[27x27x96] </a:t>
            </a:r>
            <a:r>
              <a:rPr lang="en" dirty="0">
                <a:solidFill>
                  <a:srgbClr val="0000FF"/>
                </a:solidFill>
              </a:rPr>
              <a:t>MAX POOL1</a:t>
            </a:r>
            <a:r>
              <a:rPr lang="en" dirty="0"/>
              <a:t>: </a:t>
            </a:r>
            <a:r>
              <a:rPr lang="en" dirty="0" smtClean="0"/>
              <a:t>filtre de 3x3 cu </a:t>
            </a:r>
            <a:r>
              <a:rPr lang="en" dirty="0"/>
              <a:t>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[27x27x96] </a:t>
            </a:r>
            <a:r>
              <a:rPr lang="en" dirty="0">
                <a:solidFill>
                  <a:srgbClr val="38761D"/>
                </a:solidFill>
              </a:rPr>
              <a:t>NORM1:</a:t>
            </a:r>
            <a:r>
              <a:rPr lang="en" dirty="0"/>
              <a:t> </a:t>
            </a:r>
            <a:r>
              <a:rPr lang="en" dirty="0" smtClean="0"/>
              <a:t>strat de normalizare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[27x27x256] </a:t>
            </a:r>
            <a:r>
              <a:rPr lang="en" dirty="0">
                <a:solidFill>
                  <a:srgbClr val="FF0000"/>
                </a:solidFill>
              </a:rPr>
              <a:t>CONV2</a:t>
            </a:r>
            <a:r>
              <a:rPr lang="en" dirty="0"/>
              <a:t>: </a:t>
            </a:r>
            <a:r>
              <a:rPr lang="en" dirty="0" smtClean="0"/>
              <a:t>256 filtre de </a:t>
            </a:r>
            <a:r>
              <a:rPr lang="en" dirty="0"/>
              <a:t>5x5 </a:t>
            </a:r>
            <a:r>
              <a:rPr lang="en" dirty="0" smtClean="0"/>
              <a:t>cu </a:t>
            </a:r>
            <a:r>
              <a:rPr lang="en" dirty="0"/>
              <a:t>stride 1, </a:t>
            </a:r>
            <a:r>
              <a:rPr lang="en" dirty="0" smtClean="0"/>
              <a:t>bordură 2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[13x13x256] </a:t>
            </a:r>
            <a:r>
              <a:rPr lang="en" dirty="0">
                <a:solidFill>
                  <a:srgbClr val="0000FF"/>
                </a:solidFill>
              </a:rPr>
              <a:t>MAX POOL2:</a:t>
            </a:r>
            <a:r>
              <a:rPr lang="en" dirty="0"/>
              <a:t> </a:t>
            </a:r>
            <a:r>
              <a:rPr lang="en" dirty="0" smtClean="0"/>
              <a:t>filtre de 3x3 cu </a:t>
            </a:r>
            <a:r>
              <a:rPr lang="en" dirty="0"/>
              <a:t>stride 2</a:t>
            </a:r>
          </a:p>
          <a:p>
            <a:pPr lvl="0"/>
            <a:r>
              <a:rPr lang="en" dirty="0"/>
              <a:t>[13x13x256] </a:t>
            </a:r>
            <a:r>
              <a:rPr lang="en" dirty="0">
                <a:solidFill>
                  <a:srgbClr val="38761D"/>
                </a:solidFill>
              </a:rPr>
              <a:t>NORM2: </a:t>
            </a:r>
            <a:r>
              <a:rPr lang="en" dirty="0"/>
              <a:t>strat de normalizare</a:t>
            </a:r>
          </a:p>
          <a:p>
            <a:pPr lvl="0"/>
            <a:r>
              <a:rPr lang="en" dirty="0" smtClean="0"/>
              <a:t>[</a:t>
            </a:r>
            <a:r>
              <a:rPr lang="en" dirty="0"/>
              <a:t>13x13x384] </a:t>
            </a:r>
            <a:r>
              <a:rPr lang="en" dirty="0">
                <a:solidFill>
                  <a:srgbClr val="FF0000"/>
                </a:solidFill>
              </a:rPr>
              <a:t>CONV3</a:t>
            </a:r>
            <a:r>
              <a:rPr lang="en" dirty="0"/>
              <a:t>: 384 filtre de 3x3 cu stride 1, bordură 1</a:t>
            </a:r>
          </a:p>
          <a:p>
            <a:pPr lvl="0"/>
            <a:r>
              <a:rPr lang="en" dirty="0">
                <a:solidFill>
                  <a:schemeClr val="dk1"/>
                </a:solidFill>
              </a:rPr>
              <a:t>[13x13x384] </a:t>
            </a:r>
            <a:r>
              <a:rPr lang="en" dirty="0">
                <a:solidFill>
                  <a:srgbClr val="FF0000"/>
                </a:solidFill>
              </a:rPr>
              <a:t>CONV4</a:t>
            </a:r>
            <a:r>
              <a:rPr lang="en" dirty="0">
                <a:solidFill>
                  <a:schemeClr val="dk1"/>
                </a:solidFill>
              </a:rPr>
              <a:t>: 384 </a:t>
            </a:r>
            <a:r>
              <a:rPr lang="en" dirty="0"/>
              <a:t>filtre de </a:t>
            </a:r>
            <a:r>
              <a:rPr lang="en" dirty="0" smtClean="0">
                <a:solidFill>
                  <a:schemeClr val="dk1"/>
                </a:solidFill>
              </a:rPr>
              <a:t>3x3 </a:t>
            </a:r>
            <a:r>
              <a:rPr lang="en" dirty="0" smtClean="0"/>
              <a:t>cu</a:t>
            </a:r>
            <a:r>
              <a:rPr lang="en" dirty="0" smtClean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stride 1, </a:t>
            </a:r>
            <a:r>
              <a:rPr lang="en" dirty="0"/>
              <a:t>bordură </a:t>
            </a:r>
            <a:r>
              <a:rPr lang="en" dirty="0" smtClean="0">
                <a:solidFill>
                  <a:schemeClr val="dk1"/>
                </a:solidFill>
              </a:rPr>
              <a:t>1</a:t>
            </a:r>
            <a:endParaRPr lang="en" dirty="0">
              <a:solidFill>
                <a:schemeClr val="dk1"/>
              </a:solidFill>
            </a:endParaRPr>
          </a:p>
          <a:p>
            <a:pPr lvl="0"/>
            <a:r>
              <a:rPr lang="en" dirty="0">
                <a:solidFill>
                  <a:schemeClr val="dk1"/>
                </a:solidFill>
              </a:rPr>
              <a:t>[13x13x256] </a:t>
            </a:r>
            <a:r>
              <a:rPr lang="en" dirty="0">
                <a:solidFill>
                  <a:srgbClr val="FF0000"/>
                </a:solidFill>
              </a:rPr>
              <a:t>CONV5</a:t>
            </a:r>
            <a:r>
              <a:rPr lang="en" dirty="0">
                <a:solidFill>
                  <a:schemeClr val="dk1"/>
                </a:solidFill>
              </a:rPr>
              <a:t>: 256 </a:t>
            </a:r>
            <a:r>
              <a:rPr lang="en" dirty="0"/>
              <a:t>filtre de </a:t>
            </a:r>
            <a:r>
              <a:rPr lang="en" dirty="0" smtClean="0">
                <a:solidFill>
                  <a:schemeClr val="dk1"/>
                </a:solidFill>
              </a:rPr>
              <a:t>3x3 </a:t>
            </a:r>
            <a:r>
              <a:rPr lang="en" dirty="0" smtClean="0"/>
              <a:t>cu</a:t>
            </a:r>
            <a:r>
              <a:rPr lang="en" dirty="0" smtClean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stride 1, </a:t>
            </a:r>
            <a:r>
              <a:rPr lang="en" dirty="0"/>
              <a:t>bordură </a:t>
            </a:r>
            <a:r>
              <a:rPr lang="en" dirty="0" smtClean="0">
                <a:solidFill>
                  <a:schemeClr val="dk1"/>
                </a:solidFill>
              </a:rPr>
              <a:t>1</a:t>
            </a:r>
            <a:endParaRPr lang="en" dirty="0">
              <a:solidFill>
                <a:schemeClr val="dk1"/>
              </a:solidFill>
            </a:endParaRPr>
          </a:p>
          <a:p>
            <a:pPr lvl="0"/>
            <a:r>
              <a:rPr lang="en" dirty="0">
                <a:solidFill>
                  <a:schemeClr val="dk1"/>
                </a:solidFill>
              </a:rPr>
              <a:t>[6x6x256] </a:t>
            </a:r>
            <a:r>
              <a:rPr lang="en" dirty="0">
                <a:solidFill>
                  <a:srgbClr val="0000FF"/>
                </a:solidFill>
              </a:rPr>
              <a:t>MAX POOL3</a:t>
            </a:r>
            <a:r>
              <a:rPr lang="en" dirty="0">
                <a:solidFill>
                  <a:schemeClr val="dk1"/>
                </a:solidFill>
              </a:rPr>
              <a:t>: </a:t>
            </a:r>
            <a:r>
              <a:rPr lang="en" dirty="0"/>
              <a:t>filtre de </a:t>
            </a:r>
            <a:r>
              <a:rPr lang="en" dirty="0" smtClean="0">
                <a:solidFill>
                  <a:schemeClr val="dk1"/>
                </a:solidFill>
              </a:rPr>
              <a:t>3x3 </a:t>
            </a:r>
            <a:r>
              <a:rPr lang="en" dirty="0" smtClean="0"/>
              <a:t>cu</a:t>
            </a:r>
            <a:r>
              <a:rPr lang="en" dirty="0" smtClean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[4096] </a:t>
            </a:r>
            <a:r>
              <a:rPr lang="en" dirty="0">
                <a:solidFill>
                  <a:srgbClr val="E69138"/>
                </a:solidFill>
              </a:rPr>
              <a:t>FC6:</a:t>
            </a:r>
            <a:r>
              <a:rPr lang="en" dirty="0">
                <a:solidFill>
                  <a:schemeClr val="dk1"/>
                </a:solidFill>
              </a:rPr>
              <a:t> 4096 </a:t>
            </a:r>
            <a:r>
              <a:rPr lang="en" dirty="0" smtClean="0">
                <a:solidFill>
                  <a:schemeClr val="dk1"/>
                </a:solidFill>
              </a:rPr>
              <a:t>neuroni</a:t>
            </a:r>
            <a:endParaRPr lang="en" dirty="0">
              <a:solidFill>
                <a:schemeClr val="dk1"/>
              </a:solidFill>
            </a:endParaRPr>
          </a:p>
          <a:p>
            <a:pPr lvl="0"/>
            <a:r>
              <a:rPr lang="en" dirty="0">
                <a:solidFill>
                  <a:schemeClr val="dk1"/>
                </a:solidFill>
              </a:rPr>
              <a:t>[4096] </a:t>
            </a:r>
            <a:r>
              <a:rPr lang="en" dirty="0">
                <a:solidFill>
                  <a:srgbClr val="E69138"/>
                </a:solidFill>
              </a:rPr>
              <a:t>FC7: </a:t>
            </a:r>
            <a:r>
              <a:rPr lang="en" dirty="0">
                <a:solidFill>
                  <a:schemeClr val="dk1"/>
                </a:solidFill>
              </a:rPr>
              <a:t>4096 neuroni</a:t>
            </a:r>
          </a:p>
          <a:p>
            <a:pPr lvl="0"/>
            <a:r>
              <a:rPr lang="en" dirty="0">
                <a:solidFill>
                  <a:schemeClr val="dk1"/>
                </a:solidFill>
              </a:rPr>
              <a:t>[1000] </a:t>
            </a:r>
            <a:r>
              <a:rPr lang="en" dirty="0">
                <a:solidFill>
                  <a:srgbClr val="E69138"/>
                </a:solidFill>
              </a:rPr>
              <a:t>FC8: </a:t>
            </a:r>
            <a:r>
              <a:rPr lang="en" dirty="0">
                <a:solidFill>
                  <a:schemeClr val="dk1"/>
                </a:solidFill>
              </a:rPr>
              <a:t>1000 neuroni </a:t>
            </a:r>
            <a:r>
              <a:rPr lang="en" dirty="0" smtClean="0">
                <a:solidFill>
                  <a:schemeClr val="dk1"/>
                </a:solidFill>
              </a:rPr>
              <a:t>(scoruri pentru 1000 de clase)</a:t>
            </a:r>
            <a:endParaRPr lang="en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883"/>
          <p:cNvSpPr txBox="1"/>
          <p:nvPr/>
        </p:nvSpPr>
        <p:spPr>
          <a:xfrm>
            <a:off x="5260825" y="1766024"/>
            <a:ext cx="3795948" cy="2901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0000FF"/>
                </a:solidFill>
              </a:rPr>
              <a:t>Detalii: </a:t>
            </a:r>
            <a:endParaRPr lang="en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</a:t>
            </a:r>
            <a:r>
              <a:rPr lang="en" dirty="0" smtClean="0">
                <a:solidFill>
                  <a:srgbClr val="0000FF"/>
                </a:solidFill>
              </a:rPr>
              <a:t>Prima utilizare a </a:t>
            </a:r>
            <a:r>
              <a:rPr lang="en" dirty="0">
                <a:solidFill>
                  <a:srgbClr val="0000FF"/>
                </a:solidFill>
              </a:rPr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</a:t>
            </a:r>
            <a:r>
              <a:rPr lang="en" dirty="0" smtClean="0">
                <a:solidFill>
                  <a:srgbClr val="0000FF"/>
                </a:solidFill>
              </a:rPr>
              <a:t>Straturi de normalizare (nu se mai folosesc)</a:t>
            </a:r>
            <a:endParaRPr lang="en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</a:t>
            </a:r>
            <a:r>
              <a:rPr lang="en" dirty="0" smtClean="0">
                <a:solidFill>
                  <a:srgbClr val="0000FF"/>
                </a:solidFill>
              </a:rPr>
              <a:t>Augmentarea datelor</a:t>
            </a:r>
            <a:endParaRPr lang="en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</a:t>
            </a:r>
            <a:r>
              <a:rPr lang="en" dirty="0" smtClean="0">
                <a:solidFill>
                  <a:srgbClr val="0000FF"/>
                </a:solidFill>
              </a:rPr>
              <a:t>Dropout </a:t>
            </a:r>
            <a:r>
              <a:rPr lang="en" dirty="0">
                <a:solidFill>
                  <a:srgbClr val="0000FF"/>
                </a:solidFill>
              </a:rPr>
              <a:t>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</a:t>
            </a:r>
            <a:r>
              <a:rPr lang="en" dirty="0" smtClean="0">
                <a:solidFill>
                  <a:srgbClr val="0000FF"/>
                </a:solidFill>
              </a:rPr>
              <a:t>Mărimea batch-ului </a:t>
            </a:r>
            <a:r>
              <a:rPr lang="en" dirty="0">
                <a:solidFill>
                  <a:srgbClr val="0000FF"/>
                </a:solidFill>
              </a:rPr>
              <a:t>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SGD </a:t>
            </a:r>
            <a:r>
              <a:rPr lang="en" dirty="0" smtClean="0">
                <a:solidFill>
                  <a:srgbClr val="0000FF"/>
                </a:solidFill>
              </a:rPr>
              <a:t>cu moment </a:t>
            </a:r>
            <a:r>
              <a:rPr lang="en" dirty="0">
                <a:solidFill>
                  <a:srgbClr val="0000FF"/>
                </a:solidFill>
              </a:rPr>
              <a:t>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000FF"/>
                </a:solidFill>
              </a:rPr>
              <a:t>- Rata de învățare 0.01, împărțită la 10 atunci când acuratețea de validare atinge un platou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000FF"/>
                </a:solidFill>
              </a:rPr>
              <a:t>- Ansamblu de 7 CNN-uri: </a:t>
            </a:r>
            <a:r>
              <a:rPr lang="en" dirty="0">
                <a:solidFill>
                  <a:srgbClr val="0000FF"/>
                </a:solidFill>
              </a:rPr>
              <a:t>18.2% </a:t>
            </a:r>
            <a:r>
              <a:rPr lang="en" dirty="0" smtClean="0">
                <a:solidFill>
                  <a:srgbClr val="0000FF"/>
                </a:solidFill>
              </a:rPr>
              <a:t>=&gt; </a:t>
            </a:r>
            <a:r>
              <a:rPr lang="en" dirty="0">
                <a:solidFill>
                  <a:srgbClr val="0000FF"/>
                </a:solidFill>
              </a:rPr>
              <a:t>15.4%</a:t>
            </a:r>
          </a:p>
        </p:txBody>
      </p:sp>
    </p:spTree>
    <p:extLst>
      <p:ext uri="{BB962C8B-B14F-4D97-AF65-F5344CB8AC3E}">
        <p14:creationId xmlns:p14="http://schemas.microsoft.com/office/powerpoint/2010/main" val="209295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07459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81834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765284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681157" y="2452675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Cel mai bun model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905" name="Shape 905"/>
          <p:cNvSpPr txBox="1"/>
          <p:nvPr/>
        </p:nvSpPr>
        <p:spPr>
          <a:xfrm>
            <a:off x="175074" y="998575"/>
            <a:ext cx="4553233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Doar CONV de 3x3 cu stride </a:t>
            </a:r>
            <a:r>
              <a:rPr lang="en" sz="1800" dirty="0"/>
              <a:t>1, </a:t>
            </a:r>
            <a:r>
              <a:rPr lang="en" sz="1800" dirty="0" smtClean="0"/>
              <a:t>bordură 1</a:t>
            </a: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 smtClean="0"/>
              <a:t>și </a:t>
            </a:r>
            <a:r>
              <a:rPr lang="en" sz="1800" dirty="0"/>
              <a:t>MAX POOL </a:t>
            </a:r>
            <a:r>
              <a:rPr lang="en" sz="1800" dirty="0" smtClean="0"/>
              <a:t>de 2x2 cu stride </a:t>
            </a:r>
            <a:r>
              <a:rPr lang="en" sz="1800" dirty="0"/>
              <a:t>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559574"/>
            <a:ext cx="3979067" cy="1108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</a:t>
            </a:r>
            <a:r>
              <a:rPr lang="en" sz="1800" dirty="0" smtClean="0">
                <a:solidFill>
                  <a:srgbClr val="0000FF"/>
                </a:solidFill>
              </a:rPr>
              <a:t>eroare top </a:t>
            </a:r>
            <a:r>
              <a:rPr lang="en" sz="1800" dirty="0">
                <a:solidFill>
                  <a:srgbClr val="0000FF"/>
                </a:solidFill>
              </a:rPr>
              <a:t>5 </a:t>
            </a:r>
            <a:r>
              <a:rPr lang="en" sz="1800" dirty="0" smtClean="0">
                <a:solidFill>
                  <a:srgbClr val="0000FF"/>
                </a:solidFill>
              </a:rPr>
              <a:t>la </a:t>
            </a:r>
            <a:r>
              <a:rPr lang="en" sz="1800" dirty="0">
                <a:solidFill>
                  <a:srgbClr val="0000FF"/>
                </a:solidFill>
              </a:rPr>
              <a:t>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</a:t>
            </a:r>
            <a:r>
              <a:rPr lang="en" sz="1800" dirty="0" smtClean="0">
                <a:solidFill>
                  <a:srgbClr val="0000FF"/>
                </a:solidFill>
              </a:rPr>
              <a:t>&gt;</a:t>
            </a:r>
            <a:endParaRPr lang="en" sz="1800" dirty="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</a:t>
            </a:r>
            <a:r>
              <a:rPr lang="en" sz="1800" dirty="0" smtClean="0">
                <a:solidFill>
                  <a:srgbClr val="0000FF"/>
                </a:solidFill>
              </a:rPr>
              <a:t>eroare top 5</a:t>
            </a:r>
            <a:endParaRPr lang="en"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Imagine de 32x32x3</a:t>
            </a:r>
            <a:endParaRPr lang="en" sz="2400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FF"/>
                </a:solidFill>
              </a:rPr>
              <a:t>Filtru de 5x5x3</a:t>
            </a:r>
            <a:endParaRPr lang="en" sz="2400" dirty="0">
              <a:solidFill>
                <a:srgbClr val="0000FF"/>
              </a:solidFill>
            </a:endParaRP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2348651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898152"/>
            <a:ext cx="5016000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un număr</a:t>
            </a:r>
            <a:r>
              <a:rPr lang="en" sz="1800" b="1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Rezultatul produsului scalar dintre filtru și o subimagine de 5x5x3 pixeli</a:t>
            </a: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</a:t>
            </a:r>
            <a:r>
              <a:rPr lang="en" sz="1800" dirty="0" smtClean="0"/>
              <a:t>produs scalar pe 75 de componente </a:t>
            </a:r>
            <a:r>
              <a:rPr lang="en" sz="1800" dirty="0"/>
              <a:t>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58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182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/>
              <a:t>Stratul convoluțional</a:t>
            </a:r>
            <a:endParaRPr lang="en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752" y="23253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</a:t>
            </a:r>
            <a:r>
              <a:rPr lang="en" sz="1200" dirty="0" smtClean="0">
                <a:solidFill>
                  <a:srgbClr val="FF0000"/>
                </a:solidFill>
              </a:rPr>
              <a:t>memorie:  </a:t>
            </a:r>
            <a:r>
              <a:rPr lang="en" sz="1200" dirty="0">
                <a:solidFill>
                  <a:srgbClr val="FF0000"/>
                </a:solidFill>
              </a:rPr>
              <a:t>224*224*3=150K</a:t>
            </a:r>
            <a:r>
              <a:rPr lang="en" sz="1200" dirty="0"/>
              <a:t>   </a:t>
            </a:r>
            <a:r>
              <a:rPr lang="en" sz="1200" dirty="0" smtClean="0">
                <a:solidFill>
                  <a:srgbClr val="0000FF"/>
                </a:solidFill>
              </a:rPr>
              <a:t>parametrii: </a:t>
            </a:r>
            <a:r>
              <a:rPr lang="en" sz="1200" dirty="0">
                <a:solidFill>
                  <a:srgbClr val="0000FF"/>
                </a:solidFill>
              </a:rPr>
              <a:t>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</a:t>
            </a:r>
            <a:r>
              <a:rPr lang="en" sz="1200" dirty="0" smtClean="0">
                <a:solidFill>
                  <a:srgbClr val="0000FF"/>
                </a:solidFill>
              </a:rPr>
              <a:t>4,096,000</a:t>
            </a:r>
          </a:p>
          <a:p>
            <a:pPr lvl="0"/>
            <a:r>
              <a:rPr lang="en" sz="1200" b="1" dirty="0" smtClean="0">
                <a:solidFill>
                  <a:srgbClr val="FF0000"/>
                </a:solidFill>
              </a:rPr>
              <a:t>Memorie totală: </a:t>
            </a:r>
            <a:r>
              <a:rPr lang="en" sz="1200" b="1" dirty="0">
                <a:solidFill>
                  <a:srgbClr val="FF0000"/>
                </a:solidFill>
              </a:rPr>
              <a:t>24M * 4 bytes ~= 93MB / </a:t>
            </a:r>
            <a:r>
              <a:rPr lang="en" sz="1200" b="1" dirty="0" smtClean="0">
                <a:solidFill>
                  <a:srgbClr val="FF0000"/>
                </a:solidFill>
              </a:rPr>
              <a:t>imagine</a:t>
            </a:r>
            <a:r>
              <a:rPr lang="en" sz="1200" dirty="0" smtClean="0"/>
              <a:t> (doar propagarea înainte, ~x2 înapoi)</a:t>
            </a:r>
            <a:endParaRPr lang="en" sz="1200" dirty="0"/>
          </a:p>
          <a:p>
            <a:pPr lvl="0"/>
            <a:r>
              <a:rPr lang="en" sz="1200" b="1" dirty="0" smtClean="0">
                <a:solidFill>
                  <a:srgbClr val="0000FF"/>
                </a:solidFill>
              </a:rPr>
              <a:t>Numărul total de parametrii: 138M</a:t>
            </a:r>
            <a:endParaRPr lang="en" sz="1200" b="1" dirty="0">
              <a:solidFill>
                <a:srgbClr val="0000FF"/>
              </a:solidFill>
            </a:endParaRP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15" name="Shape 915"/>
          <p:cNvSpPr/>
          <p:nvPr/>
        </p:nvSpPr>
        <p:spPr>
          <a:xfrm>
            <a:off x="8055008" y="396790"/>
            <a:ext cx="794684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 txBox="1"/>
          <p:nvPr/>
        </p:nvSpPr>
        <p:spPr>
          <a:xfrm>
            <a:off x="4308231" y="45212"/>
            <a:ext cx="2430259" cy="384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3C78D8"/>
                </a:solidFill>
              </a:rPr>
              <a:t>(fără a număra bias-urile)</a:t>
            </a:r>
            <a:endParaRPr lang="en" dirty="0">
              <a:solidFill>
                <a:srgbClr val="3C78D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</a:t>
            </a:r>
            <a:r>
              <a:rPr lang="en" sz="1200" dirty="0" smtClean="0">
                <a:solidFill>
                  <a:srgbClr val="FF0000"/>
                </a:solidFill>
              </a:rPr>
              <a:t>memorie:  </a:t>
            </a:r>
            <a:r>
              <a:rPr lang="en" sz="1200" dirty="0">
                <a:solidFill>
                  <a:srgbClr val="FF0000"/>
                </a:solidFill>
              </a:rPr>
              <a:t>224*224*3=150K</a:t>
            </a:r>
            <a:r>
              <a:rPr lang="en" sz="1200" dirty="0"/>
              <a:t>   </a:t>
            </a:r>
            <a:r>
              <a:rPr lang="en" sz="1200" dirty="0" smtClean="0">
                <a:solidFill>
                  <a:srgbClr val="0000FF"/>
                </a:solidFill>
              </a:rPr>
              <a:t>parametrii: </a:t>
            </a:r>
            <a:r>
              <a:rPr lang="en" sz="1200" dirty="0">
                <a:solidFill>
                  <a:srgbClr val="0000FF"/>
                </a:solidFill>
              </a:rPr>
              <a:t>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</a:t>
            </a:r>
            <a:r>
              <a:rPr lang="en" sz="1200" dirty="0" smtClean="0">
                <a:solidFill>
                  <a:srgbClr val="0000FF"/>
                </a:solidFill>
              </a:rPr>
              <a:t>4,096,000</a:t>
            </a:r>
          </a:p>
          <a:p>
            <a:pPr lvl="0"/>
            <a:r>
              <a:rPr lang="en" sz="1200" b="1" dirty="0" smtClean="0">
                <a:solidFill>
                  <a:srgbClr val="FF0000"/>
                </a:solidFill>
              </a:rPr>
              <a:t>Memorie totală: </a:t>
            </a:r>
            <a:r>
              <a:rPr lang="en" sz="1200" b="1" dirty="0">
                <a:solidFill>
                  <a:srgbClr val="FF0000"/>
                </a:solidFill>
              </a:rPr>
              <a:t>24M * 4 bytes ~= 93MB / </a:t>
            </a:r>
            <a:r>
              <a:rPr lang="en" sz="1200" b="1" dirty="0" smtClean="0">
                <a:solidFill>
                  <a:srgbClr val="FF0000"/>
                </a:solidFill>
              </a:rPr>
              <a:t>imagine</a:t>
            </a:r>
            <a:r>
              <a:rPr lang="en" sz="1200" dirty="0" smtClean="0"/>
              <a:t> (doar propagarea înainte, ~x2 înapoi)</a:t>
            </a:r>
            <a:endParaRPr lang="en" sz="1200" dirty="0"/>
          </a:p>
          <a:p>
            <a:pPr lvl="0"/>
            <a:r>
              <a:rPr lang="en" sz="1200" b="1" dirty="0" smtClean="0">
                <a:solidFill>
                  <a:srgbClr val="0000FF"/>
                </a:solidFill>
              </a:rPr>
              <a:t>Numărul total de parametrii: 138M</a:t>
            </a:r>
            <a:endParaRPr lang="en" sz="1200" b="1" dirty="0">
              <a:solidFill>
                <a:srgbClr val="0000FF"/>
              </a:solidFill>
            </a:endParaRP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7" name="Shape 937"/>
          <p:cNvSpPr txBox="1"/>
          <p:nvPr/>
        </p:nvSpPr>
        <p:spPr>
          <a:xfrm>
            <a:off x="7112530" y="540903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Observații: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0000"/>
                </a:solidFill>
              </a:rPr>
              <a:t>Cea mai multă memorie este consumată în primele straturi CONV</a:t>
            </a:r>
            <a:endParaRPr lang="en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000FF"/>
                </a:solidFill>
              </a:rPr>
              <a:t>Cei mai mulți parametrii în ultimele straturi FC</a:t>
            </a:r>
            <a:endParaRPr lang="en" dirty="0">
              <a:solidFill>
                <a:srgbClr val="0000FF"/>
              </a:solidFill>
            </a:endParaRPr>
          </a:p>
        </p:txBody>
      </p:sp>
      <p:cxnSp>
        <p:nvCxnSpPr>
          <p:cNvPr id="8" name="Shape 938"/>
          <p:cNvCxnSpPr/>
          <p:nvPr/>
        </p:nvCxnSpPr>
        <p:spPr>
          <a:xfrm flipH="1">
            <a:off x="5119077" y="3506303"/>
            <a:ext cx="2429278" cy="3845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" name="Shape 939"/>
          <p:cNvCxnSpPr/>
          <p:nvPr/>
        </p:nvCxnSpPr>
        <p:spPr>
          <a:xfrm flipH="1" flipV="1">
            <a:off x="3916329" y="891329"/>
            <a:ext cx="3196201" cy="2477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3300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149717" y="673102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[Szegedy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49"/>
            <a:ext cx="4555895" cy="2347543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5071176" y="2909989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Modulul Inception</a:t>
            </a:r>
            <a:endParaRPr lang="en" sz="2400" dirty="0"/>
          </a:p>
        </p:txBody>
      </p:sp>
      <p:sp>
        <p:nvSpPr>
          <p:cNvPr id="950" name="Shape 950"/>
          <p:cNvSpPr txBox="1"/>
          <p:nvPr/>
        </p:nvSpPr>
        <p:spPr>
          <a:xfrm>
            <a:off x="3907692" y="4502662"/>
            <a:ext cx="5255846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Câștigătorul ILSVRC </a:t>
            </a:r>
            <a:r>
              <a:rPr lang="en" sz="1800" dirty="0">
                <a:solidFill>
                  <a:srgbClr val="0000FF"/>
                </a:solidFill>
              </a:rPr>
              <a:t>2014 </a:t>
            </a:r>
            <a:r>
              <a:rPr lang="en" sz="1800" dirty="0" smtClean="0">
                <a:solidFill>
                  <a:srgbClr val="0000FF"/>
                </a:solidFill>
              </a:rPr>
              <a:t>(</a:t>
            </a:r>
            <a:r>
              <a:rPr lang="en" sz="1800" dirty="0">
                <a:solidFill>
                  <a:srgbClr val="0000FF"/>
                </a:solidFill>
              </a:rPr>
              <a:t>6.7% </a:t>
            </a:r>
            <a:r>
              <a:rPr lang="en" sz="1800" dirty="0" smtClean="0">
                <a:solidFill>
                  <a:srgbClr val="0000FF"/>
                </a:solidFill>
              </a:rPr>
              <a:t>eroarea top 5)</a:t>
            </a:r>
            <a:endParaRPr lang="en" sz="18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chemeClr val="tx1"/>
                </a:solidFill>
              </a:rPr>
              <a:t>Avantaje interesante:</a:t>
            </a:r>
            <a:endParaRPr lang="en"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</a:t>
            </a:r>
            <a:r>
              <a:rPr lang="en" sz="1800" dirty="0" smtClean="0">
                <a:solidFill>
                  <a:schemeClr val="tx1"/>
                </a:solidFill>
              </a:rPr>
              <a:t>Doar 5 milioane de parametrii!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" sz="1800" dirty="0" smtClean="0">
                <a:solidFill>
                  <a:schemeClr val="tx1"/>
                </a:solidFill>
              </a:rPr>
              <a:t>(elimină straturile FC)</a:t>
            </a:r>
            <a:endParaRPr lang="en"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chemeClr val="tx1"/>
                </a:solidFill>
              </a:rPr>
              <a:t>Comparat cu </a:t>
            </a:r>
            <a:r>
              <a:rPr lang="en" sz="1800" b="1" dirty="0">
                <a:solidFill>
                  <a:schemeClr val="tx1"/>
                </a:solidFill>
              </a:rPr>
              <a:t>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</a:t>
            </a:r>
            <a:r>
              <a:rPr lang="en" sz="1800" dirty="0" smtClean="0">
                <a:solidFill>
                  <a:schemeClr val="tx1"/>
                </a:solidFill>
              </a:rPr>
              <a:t>12x mai puțini parametrii</a:t>
            </a:r>
            <a:endParaRPr lang="en"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</a:t>
            </a:r>
            <a:r>
              <a:rPr lang="en" sz="1800" dirty="0" smtClean="0">
                <a:solidFill>
                  <a:schemeClr val="tx1"/>
                </a:solidFill>
              </a:rPr>
              <a:t>mai multe calcule</a:t>
            </a:r>
            <a:endParaRPr lang="en" sz="1800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</a:t>
            </a:r>
            <a:r>
              <a:rPr lang="en" dirty="0" smtClean="0"/>
              <a:t>după Kaiming He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Câștigătorul ILSVRC 2015 </a:t>
            </a:r>
            <a:r>
              <a:rPr lang="en" sz="1800" dirty="0">
                <a:solidFill>
                  <a:srgbClr val="0000FF"/>
                </a:solidFill>
              </a:rPr>
              <a:t>(3.6% </a:t>
            </a:r>
            <a:r>
              <a:rPr lang="en" sz="1800" dirty="0" smtClean="0">
                <a:solidFill>
                  <a:srgbClr val="0000FF"/>
                </a:solidFill>
              </a:rPr>
              <a:t>eroare top 5)</a:t>
            </a:r>
            <a:endParaRPr lang="en" sz="18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</a:t>
            </a:r>
            <a:r>
              <a:rPr lang="en" dirty="0" smtClean="0"/>
              <a:t>după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</a:t>
            </a:r>
            <a:r>
              <a:rPr lang="en" dirty="0" smtClean="0"/>
              <a:t>după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2-3 </a:t>
            </a:r>
            <a:r>
              <a:rPr lang="en" sz="1800" dirty="0" smtClean="0"/>
              <a:t>săptămâni pentru antrenare pe un server cu </a:t>
            </a:r>
            <a:r>
              <a:rPr lang="en" sz="1800" dirty="0"/>
              <a:t>8 </a:t>
            </a:r>
            <a:r>
              <a:rPr lang="en" sz="1800" dirty="0" smtClean="0"/>
              <a:t>plăci GPU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 smtClean="0"/>
              <a:t>la </a:t>
            </a:r>
            <a:r>
              <a:rPr lang="en" sz="1800" dirty="0"/>
              <a:t>runtime: </a:t>
            </a:r>
            <a:r>
              <a:rPr lang="en" sz="1800" dirty="0" smtClean="0"/>
              <a:t>mai rapid ca </a:t>
            </a:r>
            <a:r>
              <a:rPr lang="en" sz="1800" dirty="0"/>
              <a:t>VGGNet! </a:t>
            </a:r>
            <a:r>
              <a:rPr lang="en" sz="1800" dirty="0" smtClean="0"/>
              <a:t>(deși are de 8x mai multe straturi)</a:t>
            </a:r>
            <a:endParaRPr lang="en" sz="1800" dirty="0"/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Câștigătorul ILSVRC 2015 </a:t>
            </a:r>
            <a:r>
              <a:rPr lang="en" sz="1800" dirty="0">
                <a:solidFill>
                  <a:srgbClr val="0000FF"/>
                </a:solidFill>
              </a:rPr>
              <a:t>(3.6% </a:t>
            </a:r>
            <a:r>
              <a:rPr lang="en" sz="1800" dirty="0" smtClean="0">
                <a:solidFill>
                  <a:srgbClr val="0000FF"/>
                </a:solidFill>
              </a:rPr>
              <a:t>eroare top 5)</a:t>
            </a:r>
            <a:endParaRPr lang="en" sz="18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12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</a:t>
            </a:r>
            <a:r>
              <a:rPr lang="en" dirty="0" smtClean="0"/>
              <a:t>după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Dimensiunea spațială de 56x56</a:t>
            </a:r>
            <a:r>
              <a:rPr lang="en" sz="1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 smtClean="0"/>
              <a:t>Aplicăm convoluția în toate locațiile</a:t>
            </a:r>
            <a:endParaRPr lang="en" sz="1800" dirty="0"/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/>
              <a:t>Stratul convoluțional</a:t>
            </a:r>
            <a:endParaRPr lang="en" sz="3600" dirty="0"/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Imagine de 32x32x3</a:t>
            </a:r>
            <a:endParaRPr lang="en" sz="2400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00FF"/>
                </a:solidFill>
              </a:rPr>
              <a:t>Filtru de 5x5x3</a:t>
            </a:r>
            <a:endParaRPr lang="en" sz="2400" dirty="0">
              <a:solidFill>
                <a:srgbClr val="0000FF"/>
              </a:solidFill>
            </a:endParaRP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 smtClean="0"/>
              <a:t>Normalizare batch după fiecare strat CONV</a:t>
            </a:r>
            <a:endParaRPr lang="en" sz="2200" dirty="0"/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 smtClean="0"/>
              <a:t>Inițializare Xavier / 2</a:t>
            </a:r>
            <a:endParaRPr lang="en" sz="2200" dirty="0"/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SGD </a:t>
            </a:r>
            <a:r>
              <a:rPr lang="en" sz="2200" dirty="0" smtClean="0"/>
              <a:t>cu moment 0.9 </a:t>
            </a:r>
            <a:endParaRPr lang="en" sz="2200" dirty="0"/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 smtClean="0"/>
              <a:t>Rată de învățare: </a:t>
            </a:r>
            <a:r>
              <a:rPr lang="en" sz="2200" dirty="0"/>
              <a:t>0.1, </a:t>
            </a:r>
            <a:r>
              <a:rPr lang="en" sz="2200" dirty="0" smtClean="0"/>
              <a:t>împărțită la </a:t>
            </a:r>
            <a:r>
              <a:rPr lang="en" sz="2200" dirty="0"/>
              <a:t>10 </a:t>
            </a:r>
            <a:r>
              <a:rPr lang="en" sz="2200" dirty="0" smtClean="0"/>
              <a:t>când eroare pe validare atinge un platou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 smtClean="0">
                <a:solidFill>
                  <a:schemeClr val="dk1"/>
                </a:solidFill>
              </a:rPr>
              <a:t>Mărimea unui mini-batch </a:t>
            </a:r>
            <a:r>
              <a:rPr lang="en" sz="2200" dirty="0">
                <a:solidFill>
                  <a:schemeClr val="dk1"/>
                </a:solidFill>
              </a:rPr>
              <a:t>256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 smtClean="0"/>
              <a:t>Degradarea ponderilor cu 10^-5</a:t>
            </a:r>
            <a:endParaRPr lang="en" sz="2200" dirty="0"/>
          </a:p>
          <a:p>
            <a:pPr marL="457200" lvl="0" indent="-368300">
              <a:spcBef>
                <a:spcPts val="0"/>
              </a:spcBef>
              <a:buSzPct val="100000"/>
              <a:buChar char="-"/>
            </a:pPr>
            <a:r>
              <a:rPr lang="en" sz="2200" dirty="0" smtClean="0"/>
              <a:t>Fără dropout!</a:t>
            </a:r>
            <a:endParaRPr lang="en" sz="2200" dirty="0"/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891875" y="3954987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(truc utilizat și în GoogLeNet</a:t>
            </a:r>
            <a:r>
              <a:rPr lang="en" sz="1800" dirty="0"/>
              <a:t>)</a:t>
            </a: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Studiu de caz: </a:t>
            </a:r>
            <a:r>
              <a:rPr lang="en" sz="3000" dirty="0"/>
              <a:t>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35643" y="205825"/>
            <a:ext cx="8446199" cy="46104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/>
              <a:t>Concluzii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 </a:t>
            </a:r>
            <a:r>
              <a:rPr lang="en" sz="2400" dirty="0" smtClean="0"/>
              <a:t>ConvNets: folosim straturi CONV, POOL, FC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 </a:t>
            </a:r>
            <a:r>
              <a:rPr lang="en" sz="2400" dirty="0" smtClean="0"/>
              <a:t>Tendință către filtre mai mici și arhitecturi mai adânci</a:t>
            </a:r>
            <a:endParaRPr lang="en" sz="2400" dirty="0"/>
          </a:p>
          <a:p>
            <a:pPr lvl="0"/>
            <a:r>
              <a:rPr lang="en" sz="2400" dirty="0"/>
              <a:t>- Tendință către </a:t>
            </a:r>
            <a:r>
              <a:rPr lang="en" sz="2400" dirty="0" smtClean="0"/>
              <a:t>eliminarea straturilor </a:t>
            </a:r>
            <a:r>
              <a:rPr lang="en" sz="2400" dirty="0"/>
              <a:t>POOL/FC </a:t>
            </a:r>
            <a:r>
              <a:rPr lang="en" sz="2400" dirty="0" smtClean="0"/>
              <a:t>(doar </a:t>
            </a:r>
            <a:r>
              <a:rPr lang="en" sz="2400" dirty="0"/>
              <a:t>CONV)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 </a:t>
            </a:r>
            <a:r>
              <a:rPr lang="en" sz="2400" dirty="0" smtClean="0"/>
              <a:t>Arhitectura tipică arată astfel: </a:t>
            </a:r>
            <a:endParaRPr lang="en" sz="2400" dirty="0"/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unde N este deobicei în jur de </a:t>
            </a:r>
            <a:r>
              <a:rPr lang="en" sz="2400" dirty="0"/>
              <a:t>~5, M </a:t>
            </a:r>
            <a:r>
              <a:rPr lang="en" sz="2400" dirty="0" smtClean="0"/>
              <a:t>este mare, </a:t>
            </a:r>
            <a:r>
              <a:rPr lang="en" sz="2400" dirty="0"/>
              <a:t>0 &lt;= K &lt;= </a:t>
            </a:r>
            <a:r>
              <a:rPr lang="en" sz="2400" dirty="0" smtClean="0"/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- Arhitecturile </a:t>
            </a:r>
            <a:r>
              <a:rPr lang="en" sz="2400" dirty="0"/>
              <a:t>recente (</a:t>
            </a:r>
            <a:r>
              <a:rPr lang="en" sz="2400" dirty="0" smtClean="0"/>
              <a:t>ResNet / GoogLeNet</a:t>
            </a:r>
            <a:r>
              <a:rPr lang="en" sz="2400" dirty="0"/>
              <a:t>) </a:t>
            </a:r>
            <a:r>
              <a:rPr lang="en" sz="2400" dirty="0" smtClean="0"/>
              <a:t>pun sub semnul întrebării această paradigmă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4230" y="966631"/>
            <a:ext cx="8714155" cy="3942782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- Minim 3 </a:t>
            </a:r>
            <a:r>
              <a:rPr lang="en-US" sz="2000" dirty="0" err="1" smtClean="0">
                <a:solidFill>
                  <a:srgbClr val="FF0000"/>
                </a:solidFill>
              </a:rPr>
              <a:t>prezente</a:t>
            </a:r>
            <a:r>
              <a:rPr lang="en-US" sz="2000" dirty="0" smtClean="0">
                <a:solidFill>
                  <a:srgbClr val="FF0000"/>
                </a:solidFill>
              </a:rPr>
              <a:t> la curs + 3 </a:t>
            </a:r>
            <a:r>
              <a:rPr lang="en-US" sz="2000" dirty="0" err="1" smtClean="0">
                <a:solidFill>
                  <a:srgbClr val="FF0000"/>
                </a:solidFill>
              </a:rPr>
              <a:t>prezente</a:t>
            </a:r>
            <a:r>
              <a:rPr lang="en-US" sz="2000" dirty="0" smtClean="0">
                <a:solidFill>
                  <a:srgbClr val="FF0000"/>
                </a:solidFill>
              </a:rPr>
              <a:t> la </a:t>
            </a:r>
            <a:r>
              <a:rPr lang="en-US" sz="2000" dirty="0" err="1" smtClean="0">
                <a:solidFill>
                  <a:srgbClr val="FF0000"/>
                </a:solidFill>
              </a:rPr>
              <a:t>laborator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să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intrați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î</a:t>
            </a:r>
            <a:r>
              <a:rPr lang="en-US" sz="2000" dirty="0" err="1" smtClean="0">
                <a:solidFill>
                  <a:srgbClr val="FF0000"/>
                </a:solidFill>
              </a:rPr>
              <a:t>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examen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2FC338"/>
                </a:solidFill>
              </a:rPr>
              <a:t>- </a:t>
            </a:r>
            <a:r>
              <a:rPr lang="en-US" sz="2000" dirty="0" err="1" smtClean="0">
                <a:solidFill>
                  <a:srgbClr val="2FC338"/>
                </a:solidFill>
              </a:rPr>
              <a:t>Notare</a:t>
            </a:r>
            <a:r>
              <a:rPr lang="en-US" sz="2000" dirty="0" smtClean="0">
                <a:solidFill>
                  <a:srgbClr val="2FC338"/>
                </a:solidFill>
              </a:rPr>
              <a:t> </a:t>
            </a:r>
            <a:r>
              <a:rPr lang="en-US" sz="2000" dirty="0" err="1" smtClean="0">
                <a:solidFill>
                  <a:srgbClr val="2FC338"/>
                </a:solidFill>
              </a:rPr>
              <a:t>în</a:t>
            </a:r>
            <a:r>
              <a:rPr lang="en-US" sz="2000" dirty="0" smtClean="0">
                <a:solidFill>
                  <a:srgbClr val="2FC338"/>
                </a:solidFill>
              </a:rPr>
              <a:t> </a:t>
            </a:r>
            <a:r>
              <a:rPr lang="en-US" sz="2000" dirty="0" err="1" smtClean="0">
                <a:solidFill>
                  <a:srgbClr val="2FC338"/>
                </a:solidFill>
              </a:rPr>
              <a:t>funcție</a:t>
            </a:r>
            <a:r>
              <a:rPr lang="en-US" sz="2000" dirty="0" smtClean="0">
                <a:solidFill>
                  <a:srgbClr val="2FC338"/>
                </a:solidFill>
              </a:rPr>
              <a:t> de 3 </a:t>
            </a:r>
            <a:r>
              <a:rPr lang="en-US" sz="2000" dirty="0" err="1" smtClean="0">
                <a:solidFill>
                  <a:srgbClr val="2FC338"/>
                </a:solidFill>
              </a:rPr>
              <a:t>aspecte</a:t>
            </a:r>
            <a:r>
              <a:rPr lang="en-US" sz="2000" dirty="0" smtClean="0">
                <a:solidFill>
                  <a:srgbClr val="2FC338"/>
                </a:solidFill>
              </a:rPr>
              <a:t>: </a:t>
            </a:r>
          </a:p>
          <a:p>
            <a:pPr lvl="1"/>
            <a:r>
              <a:rPr lang="en-US" sz="2000" dirty="0" err="1" smtClean="0">
                <a:solidFill>
                  <a:srgbClr val="2FC338"/>
                </a:solidFill>
              </a:rPr>
              <a:t>teme</a:t>
            </a:r>
            <a:r>
              <a:rPr lang="en-US" sz="2000" dirty="0" smtClean="0">
                <a:solidFill>
                  <a:srgbClr val="2FC338"/>
                </a:solidFill>
              </a:rPr>
              <a:t> de </a:t>
            </a:r>
            <a:r>
              <a:rPr lang="en-US" sz="2000" dirty="0" err="1" smtClean="0">
                <a:solidFill>
                  <a:srgbClr val="2FC338"/>
                </a:solidFill>
              </a:rPr>
              <a:t>laborator</a:t>
            </a:r>
            <a:r>
              <a:rPr lang="en-US" sz="2000" dirty="0" smtClean="0">
                <a:solidFill>
                  <a:srgbClr val="2FC338"/>
                </a:solidFill>
              </a:rPr>
              <a:t> (3-4 </a:t>
            </a:r>
            <a:r>
              <a:rPr lang="en-US" sz="2000" dirty="0" err="1" smtClean="0">
                <a:solidFill>
                  <a:srgbClr val="2FC338"/>
                </a:solidFill>
              </a:rPr>
              <a:t>teme</a:t>
            </a:r>
            <a:r>
              <a:rPr lang="en-US" sz="2000" dirty="0" smtClean="0">
                <a:solidFill>
                  <a:srgbClr val="2FC338"/>
                </a:solidFill>
              </a:rPr>
              <a:t> de-a </a:t>
            </a:r>
            <a:r>
              <a:rPr lang="en-US" sz="2000" dirty="0" err="1" smtClean="0">
                <a:solidFill>
                  <a:srgbClr val="2FC338"/>
                </a:solidFill>
              </a:rPr>
              <a:t>lungul</a:t>
            </a:r>
            <a:r>
              <a:rPr lang="en-US" sz="2000" dirty="0" smtClean="0">
                <a:solidFill>
                  <a:srgbClr val="2FC338"/>
                </a:solidFill>
              </a:rPr>
              <a:t> </a:t>
            </a:r>
            <a:r>
              <a:rPr lang="en-US" sz="2000" dirty="0" err="1" smtClean="0">
                <a:solidFill>
                  <a:srgbClr val="2FC338"/>
                </a:solidFill>
              </a:rPr>
              <a:t>semestrului</a:t>
            </a:r>
            <a:r>
              <a:rPr lang="en-US" sz="2000" dirty="0" smtClean="0">
                <a:solidFill>
                  <a:srgbClr val="2FC338"/>
                </a:solidFill>
              </a:rPr>
              <a:t>)</a:t>
            </a:r>
          </a:p>
          <a:p>
            <a:pPr lvl="1"/>
            <a:r>
              <a:rPr lang="en-US" sz="2000" dirty="0" err="1" smtClean="0">
                <a:solidFill>
                  <a:srgbClr val="2FC338"/>
                </a:solidFill>
              </a:rPr>
              <a:t>lucrare</a:t>
            </a:r>
            <a:r>
              <a:rPr lang="en-US" sz="2000" dirty="0" smtClean="0">
                <a:solidFill>
                  <a:srgbClr val="2FC338"/>
                </a:solidFill>
              </a:rPr>
              <a:t> </a:t>
            </a:r>
            <a:r>
              <a:rPr lang="en-US" sz="2000" dirty="0" err="1" smtClean="0">
                <a:solidFill>
                  <a:srgbClr val="2FC338"/>
                </a:solidFill>
              </a:rPr>
              <a:t>finală</a:t>
            </a:r>
            <a:r>
              <a:rPr lang="en-US" sz="2000" dirty="0" smtClean="0">
                <a:solidFill>
                  <a:srgbClr val="2FC338"/>
                </a:solidFill>
              </a:rPr>
              <a:t> de </a:t>
            </a:r>
            <a:r>
              <a:rPr lang="en-US" sz="2000" dirty="0" err="1" smtClean="0">
                <a:solidFill>
                  <a:srgbClr val="2FC338"/>
                </a:solidFill>
              </a:rPr>
              <a:t>laborator</a:t>
            </a:r>
            <a:r>
              <a:rPr lang="en-US" sz="2000" dirty="0" smtClean="0">
                <a:solidFill>
                  <a:srgbClr val="2FC338"/>
                </a:solidFill>
              </a:rPr>
              <a:t> (</a:t>
            </a:r>
            <a:r>
              <a:rPr lang="en-US" sz="2000" dirty="0" err="1" smtClean="0">
                <a:solidFill>
                  <a:srgbClr val="2FC338"/>
                </a:solidFill>
              </a:rPr>
              <a:t>în</a:t>
            </a:r>
            <a:r>
              <a:rPr lang="en-US" sz="2000" dirty="0" smtClean="0">
                <a:solidFill>
                  <a:srgbClr val="2FC338"/>
                </a:solidFill>
              </a:rPr>
              <a:t> </a:t>
            </a:r>
            <a:r>
              <a:rPr lang="en-US" sz="2000" dirty="0" err="1" smtClean="0">
                <a:solidFill>
                  <a:srgbClr val="2FC338"/>
                </a:solidFill>
              </a:rPr>
              <a:t>săptămâna</a:t>
            </a:r>
            <a:r>
              <a:rPr lang="en-US" sz="2000" dirty="0" smtClean="0">
                <a:solidFill>
                  <a:srgbClr val="2FC338"/>
                </a:solidFill>
              </a:rPr>
              <a:t> 14)</a:t>
            </a:r>
            <a:endParaRPr lang="en-US" sz="2000" dirty="0">
              <a:solidFill>
                <a:srgbClr val="2FC338"/>
              </a:solidFill>
            </a:endParaRPr>
          </a:p>
          <a:p>
            <a:pPr lvl="1"/>
            <a:r>
              <a:rPr lang="en-US" sz="2000" dirty="0" err="1" smtClean="0">
                <a:solidFill>
                  <a:srgbClr val="2FC338"/>
                </a:solidFill>
              </a:rPr>
              <a:t>proiect</a:t>
            </a:r>
            <a:r>
              <a:rPr lang="en-US" sz="2000" dirty="0" smtClean="0">
                <a:solidFill>
                  <a:srgbClr val="2FC338"/>
                </a:solidFill>
              </a:rPr>
              <a:t> </a:t>
            </a:r>
            <a:r>
              <a:rPr lang="en-US" sz="2000" dirty="0" err="1" smtClean="0">
                <a:solidFill>
                  <a:srgbClr val="2FC338"/>
                </a:solidFill>
              </a:rPr>
              <a:t>invidual</a:t>
            </a:r>
            <a:r>
              <a:rPr lang="en-US" sz="2000" dirty="0" smtClean="0">
                <a:solidFill>
                  <a:srgbClr val="2FC338"/>
                </a:solidFill>
              </a:rPr>
              <a:t> (eventual </a:t>
            </a:r>
            <a:r>
              <a:rPr lang="en-US" sz="2000" dirty="0" err="1" smtClean="0">
                <a:solidFill>
                  <a:srgbClr val="2FC338"/>
                </a:solidFill>
              </a:rPr>
              <a:t>lucrare</a:t>
            </a:r>
            <a:r>
              <a:rPr lang="en-US" sz="2000" dirty="0" smtClean="0">
                <a:solidFill>
                  <a:srgbClr val="2FC338"/>
                </a:solidFill>
              </a:rPr>
              <a:t> de </a:t>
            </a:r>
            <a:r>
              <a:rPr lang="en-US" sz="2000" dirty="0" err="1" smtClean="0">
                <a:solidFill>
                  <a:srgbClr val="2FC338"/>
                </a:solidFill>
              </a:rPr>
              <a:t>licență</a:t>
            </a:r>
            <a:r>
              <a:rPr lang="en-US" sz="2000" dirty="0" smtClean="0">
                <a:solidFill>
                  <a:srgbClr val="2FC338"/>
                </a:solidFill>
              </a:rPr>
              <a:t>)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- Cum se </a:t>
            </a:r>
            <a:r>
              <a:rPr lang="en-US" sz="2000" dirty="0" err="1" smtClean="0">
                <a:solidFill>
                  <a:srgbClr val="0000FF"/>
                </a:solidFill>
              </a:rPr>
              <a:t>obține</a:t>
            </a:r>
            <a:r>
              <a:rPr lang="en-US" sz="2000" dirty="0" smtClean="0">
                <a:solidFill>
                  <a:srgbClr val="0000FF"/>
                </a:solidFill>
              </a:rPr>
              <a:t> nota </a:t>
            </a:r>
            <a:r>
              <a:rPr lang="en-US" sz="2000" dirty="0" err="1" smtClean="0">
                <a:solidFill>
                  <a:srgbClr val="0000FF"/>
                </a:solidFill>
              </a:rPr>
              <a:t>finală</a:t>
            </a:r>
            <a:r>
              <a:rPr lang="en-US" sz="2000" dirty="0" smtClean="0">
                <a:solidFill>
                  <a:srgbClr val="0000FF"/>
                </a:solidFill>
              </a:rPr>
              <a:t>?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a) o </a:t>
            </a:r>
            <a:r>
              <a:rPr lang="en-US" sz="2000" dirty="0" err="1" smtClean="0">
                <a:solidFill>
                  <a:srgbClr val="0000FF"/>
                </a:solidFill>
              </a:rPr>
              <a:t>temă</a:t>
            </a:r>
            <a:r>
              <a:rPr lang="en-US" sz="2000" dirty="0" smtClean="0">
                <a:solidFill>
                  <a:srgbClr val="0000FF"/>
                </a:solidFill>
              </a:rPr>
              <a:t> =&gt; nota </a:t>
            </a:r>
            <a:r>
              <a:rPr lang="en-US" sz="2000" dirty="0" err="1" smtClean="0">
                <a:solidFill>
                  <a:srgbClr val="0000FF"/>
                </a:solidFill>
              </a:rPr>
              <a:t>maximă</a:t>
            </a:r>
            <a:r>
              <a:rPr lang="en-US" sz="2000" dirty="0" smtClean="0">
                <a:solidFill>
                  <a:srgbClr val="0000FF"/>
                </a:solidFill>
              </a:rPr>
              <a:t> 8 (</a:t>
            </a:r>
            <a:r>
              <a:rPr lang="en-US" sz="2000" dirty="0" err="1" smtClean="0">
                <a:solidFill>
                  <a:srgbClr val="0000FF"/>
                </a:solidFill>
              </a:rPr>
              <a:t>suficient</a:t>
            </a:r>
            <a:r>
              <a:rPr lang="en-US" sz="2000" dirty="0" smtClean="0">
                <a:solidFill>
                  <a:srgbClr val="0000FF"/>
                </a:solidFill>
              </a:rPr>
              <a:t> o </a:t>
            </a:r>
            <a:r>
              <a:rPr lang="en-US" sz="2000" dirty="0" err="1" smtClean="0">
                <a:solidFill>
                  <a:srgbClr val="0000FF"/>
                </a:solidFill>
              </a:rPr>
              <a:t>temă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făcută</a:t>
            </a:r>
            <a:r>
              <a:rPr lang="en-US" sz="2000" dirty="0" smtClean="0">
                <a:solidFill>
                  <a:srgbClr val="0000FF"/>
                </a:solidFill>
              </a:rPr>
              <a:t> bine)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b)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două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teme</a:t>
            </a:r>
            <a:r>
              <a:rPr lang="en-US" sz="2000" dirty="0" smtClean="0">
                <a:solidFill>
                  <a:srgbClr val="0000FF"/>
                </a:solidFill>
              </a:rPr>
              <a:t> (media) =&gt; </a:t>
            </a:r>
            <a:r>
              <a:rPr lang="en-US" sz="2000" dirty="0">
                <a:solidFill>
                  <a:srgbClr val="0000FF"/>
                </a:solidFill>
              </a:rPr>
              <a:t>nota </a:t>
            </a:r>
            <a:r>
              <a:rPr lang="en-US" sz="2000" dirty="0" err="1">
                <a:solidFill>
                  <a:srgbClr val="0000FF"/>
                </a:solidFill>
              </a:rPr>
              <a:t>maximă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9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c) </a:t>
            </a:r>
            <a:r>
              <a:rPr lang="en-US" sz="2000" dirty="0" err="1">
                <a:solidFill>
                  <a:srgbClr val="0000FF"/>
                </a:solidFill>
              </a:rPr>
              <a:t>t</a:t>
            </a:r>
            <a:r>
              <a:rPr lang="en-US" sz="2000" dirty="0" err="1" smtClean="0">
                <a:solidFill>
                  <a:srgbClr val="0000FF"/>
                </a:solidFill>
              </a:rPr>
              <a:t>rei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teme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(</a:t>
            </a:r>
            <a:r>
              <a:rPr lang="en-US" sz="2000" dirty="0" smtClean="0">
                <a:solidFill>
                  <a:srgbClr val="0000FF"/>
                </a:solidFill>
              </a:rPr>
              <a:t>media </a:t>
            </a:r>
            <a:r>
              <a:rPr lang="en-US" sz="2000" dirty="0" err="1" smtClean="0">
                <a:solidFill>
                  <a:srgbClr val="0000FF"/>
                </a:solidFill>
              </a:rPr>
              <a:t>celor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mai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bune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smtClean="0">
                <a:solidFill>
                  <a:srgbClr val="0000FF"/>
                </a:solidFill>
              </a:rPr>
              <a:t>două) </a:t>
            </a:r>
            <a:r>
              <a:rPr lang="en-US" sz="2000" dirty="0">
                <a:solidFill>
                  <a:srgbClr val="0000FF"/>
                </a:solidFill>
              </a:rPr>
              <a:t>=&gt; nota </a:t>
            </a:r>
            <a:r>
              <a:rPr lang="en-US" sz="2000" dirty="0" err="1">
                <a:solidFill>
                  <a:srgbClr val="0000FF"/>
                </a:solidFill>
              </a:rPr>
              <a:t>maximă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10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0000FF"/>
                </a:solidFill>
              </a:rPr>
              <a:t>d</a:t>
            </a:r>
            <a:r>
              <a:rPr lang="en-US" sz="2000" dirty="0" smtClean="0">
                <a:solidFill>
                  <a:srgbClr val="0000FF"/>
                </a:solidFill>
              </a:rPr>
              <a:t>) </a:t>
            </a:r>
            <a:r>
              <a:rPr lang="en-US" sz="2000" dirty="0" err="1" smtClean="0">
                <a:solidFill>
                  <a:srgbClr val="0000FF"/>
                </a:solidFill>
              </a:rPr>
              <a:t>lucrare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=&gt; </a:t>
            </a:r>
            <a:r>
              <a:rPr lang="en-US" sz="2000" dirty="0" smtClean="0">
                <a:solidFill>
                  <a:srgbClr val="0000FF"/>
                </a:solidFill>
              </a:rPr>
              <a:t>nota </a:t>
            </a:r>
            <a:r>
              <a:rPr lang="en-US" sz="2000" dirty="0" err="1" smtClean="0">
                <a:solidFill>
                  <a:srgbClr val="0000FF"/>
                </a:solidFill>
              </a:rPr>
              <a:t>maximă</a:t>
            </a:r>
            <a:r>
              <a:rPr lang="en-US" sz="2000" dirty="0" smtClean="0">
                <a:solidFill>
                  <a:srgbClr val="0000FF"/>
                </a:solidFill>
              </a:rPr>
              <a:t> 8</a:t>
            </a:r>
          </a:p>
          <a:p>
            <a:r>
              <a:rPr lang="en-US" sz="2000" dirty="0">
                <a:solidFill>
                  <a:srgbClr val="0000FF"/>
                </a:solidFill>
              </a:rPr>
              <a:t>e</a:t>
            </a:r>
            <a:r>
              <a:rPr lang="en-US" sz="2000" dirty="0" smtClean="0">
                <a:solidFill>
                  <a:srgbClr val="0000FF"/>
                </a:solidFill>
              </a:rPr>
              <a:t>) </a:t>
            </a:r>
            <a:r>
              <a:rPr lang="en-US" sz="2000" dirty="0" smtClean="0">
                <a:solidFill>
                  <a:srgbClr val="0000FF"/>
                </a:solidFill>
              </a:rPr>
              <a:t>o </a:t>
            </a:r>
            <a:r>
              <a:rPr lang="en-US" sz="2000" dirty="0" err="1" smtClean="0">
                <a:solidFill>
                  <a:srgbClr val="0000FF"/>
                </a:solidFill>
              </a:rPr>
              <a:t>temă</a:t>
            </a:r>
            <a:r>
              <a:rPr lang="en-US" sz="2000" dirty="0" smtClean="0">
                <a:solidFill>
                  <a:srgbClr val="0000FF"/>
                </a:solidFill>
              </a:rPr>
              <a:t> + </a:t>
            </a:r>
            <a:r>
              <a:rPr lang="en-US" sz="2000" dirty="0" err="1" smtClean="0">
                <a:solidFill>
                  <a:srgbClr val="0000FF"/>
                </a:solidFill>
              </a:rPr>
              <a:t>lucrare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=&gt; </a:t>
            </a:r>
            <a:r>
              <a:rPr lang="en-US" sz="2000" dirty="0" smtClean="0">
                <a:solidFill>
                  <a:srgbClr val="0000FF"/>
                </a:solidFill>
              </a:rPr>
              <a:t>nota </a:t>
            </a:r>
            <a:r>
              <a:rPr lang="en-US" sz="2000" dirty="0" err="1" smtClean="0">
                <a:solidFill>
                  <a:srgbClr val="0000FF"/>
                </a:solidFill>
              </a:rPr>
              <a:t>maximă</a:t>
            </a:r>
            <a:r>
              <a:rPr lang="en-US" sz="2000" dirty="0" smtClean="0">
                <a:solidFill>
                  <a:srgbClr val="0000FF"/>
                </a:solidFill>
              </a:rPr>
              <a:t> 10</a:t>
            </a:r>
          </a:p>
          <a:p>
            <a:r>
              <a:rPr lang="en-US" sz="2000" dirty="0">
                <a:solidFill>
                  <a:srgbClr val="0000FF"/>
                </a:solidFill>
              </a:rPr>
              <a:t>f</a:t>
            </a:r>
            <a:r>
              <a:rPr lang="en-US" sz="2000" dirty="0" smtClean="0">
                <a:solidFill>
                  <a:srgbClr val="0000FF"/>
                </a:solidFill>
              </a:rPr>
              <a:t>) </a:t>
            </a:r>
            <a:r>
              <a:rPr lang="en-US" sz="2000" dirty="0" err="1" smtClean="0">
                <a:solidFill>
                  <a:srgbClr val="0000FF"/>
                </a:solidFill>
              </a:rPr>
              <a:t>proiect</a:t>
            </a:r>
            <a:r>
              <a:rPr lang="en-US" sz="2000" dirty="0" smtClean="0">
                <a:solidFill>
                  <a:srgbClr val="0000FF"/>
                </a:solidFill>
              </a:rPr>
              <a:t> individual (</a:t>
            </a:r>
            <a:r>
              <a:rPr lang="en-US" sz="2000" dirty="0" err="1" smtClean="0">
                <a:solidFill>
                  <a:srgbClr val="0000FF"/>
                </a:solidFill>
              </a:rPr>
              <a:t>diferit</a:t>
            </a:r>
            <a:r>
              <a:rPr lang="en-US" sz="2000" dirty="0" smtClean="0">
                <a:solidFill>
                  <a:srgbClr val="0000FF"/>
                </a:solidFill>
              </a:rPr>
              <a:t> de </a:t>
            </a:r>
            <a:r>
              <a:rPr lang="en-US" sz="2000" dirty="0" err="1" smtClean="0">
                <a:solidFill>
                  <a:srgbClr val="0000FF"/>
                </a:solidFill>
              </a:rPr>
              <a:t>teme</a:t>
            </a:r>
            <a:r>
              <a:rPr lang="en-US" sz="2000" dirty="0" smtClean="0">
                <a:solidFill>
                  <a:srgbClr val="0000FF"/>
                </a:solidFill>
              </a:rPr>
              <a:t>) </a:t>
            </a:r>
            <a:r>
              <a:rPr lang="en-US" sz="2000" dirty="0">
                <a:solidFill>
                  <a:srgbClr val="0000FF"/>
                </a:solidFill>
              </a:rPr>
              <a:t>=&gt; </a:t>
            </a:r>
            <a:r>
              <a:rPr lang="en-US" sz="2000" dirty="0" smtClean="0">
                <a:solidFill>
                  <a:srgbClr val="0000FF"/>
                </a:solidFill>
              </a:rPr>
              <a:t>nota </a:t>
            </a:r>
            <a:r>
              <a:rPr lang="en-US" sz="2000" dirty="0" err="1" smtClean="0">
                <a:solidFill>
                  <a:srgbClr val="0000FF"/>
                </a:solidFill>
              </a:rPr>
              <a:t>maximă</a:t>
            </a:r>
            <a:r>
              <a:rPr lang="en-US" sz="2000" dirty="0" smtClean="0">
                <a:solidFill>
                  <a:srgbClr val="0000FF"/>
                </a:solidFill>
              </a:rPr>
              <a:t> 10 (</a:t>
            </a:r>
            <a:r>
              <a:rPr lang="en-US" sz="2000" dirty="0" err="1" smtClean="0">
                <a:solidFill>
                  <a:srgbClr val="0000FF"/>
                </a:solidFill>
              </a:rPr>
              <a:t>puteți</a:t>
            </a:r>
            <a:r>
              <a:rPr lang="en-US" sz="2000" dirty="0" smtClean="0">
                <a:solidFill>
                  <a:srgbClr val="0000FF"/>
                </a:solidFill>
              </a:rPr>
              <a:t> da </a:t>
            </a:r>
            <a:r>
              <a:rPr lang="en-US" sz="2000" dirty="0" err="1" smtClean="0">
                <a:solidFill>
                  <a:srgbClr val="0000FF"/>
                </a:solidFill>
              </a:rPr>
              <a:t>lucrare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pentru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mărirea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notei</a:t>
            </a:r>
            <a:r>
              <a:rPr lang="en-US" sz="2000" dirty="0" smtClean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9099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 smtClean="0"/>
              <a:t>Evaluarea</a:t>
            </a:r>
            <a:r>
              <a:rPr lang="en-US" sz="2800" dirty="0" smtClean="0"/>
              <a:t> </a:t>
            </a:r>
            <a:r>
              <a:rPr lang="en-US" sz="2800" dirty="0" err="1" smtClean="0"/>
              <a:t>finală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882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 smtClean="0"/>
              <a:t>Aplicăm convoluția în toate locațiile</a:t>
            </a:r>
            <a:endParaRPr lang="en" sz="1800" dirty="0"/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203964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activation </a:t>
            </a:r>
            <a:r>
              <a:rPr lang="en" sz="1800" b="1" dirty="0" smtClean="0">
                <a:solidFill>
                  <a:schemeClr val="tx1"/>
                </a:solidFill>
              </a:rPr>
              <a:t>maps</a:t>
            </a:r>
            <a:endParaRPr lang="en" sz="1800" b="1" dirty="0">
              <a:solidFill>
                <a:schemeClr val="tx1"/>
              </a:solidFill>
            </a:endParaRP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 smtClean="0"/>
              <a:t>Stratul convoluțional</a:t>
            </a:r>
            <a:endParaRPr lang="en" sz="3600" dirty="0"/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0000"/>
                </a:solidFill>
              </a:rPr>
              <a:t>Imagine de 32x32x3</a:t>
            </a:r>
            <a:endParaRPr lang="en" sz="2400" dirty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008000"/>
                </a:solidFill>
              </a:rPr>
              <a:t>Filtru de 5x5x3</a:t>
            </a:r>
            <a:endParaRPr lang="en" sz="2400" dirty="0">
              <a:solidFill>
                <a:srgbClr val="008000"/>
              </a:solidFill>
            </a:endParaRP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247"/>
          <p:cNvSpPr/>
          <p:nvPr/>
        </p:nvSpPr>
        <p:spPr>
          <a:xfrm>
            <a:off x="7452928" y="1348512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49"/>
          <p:cNvSpPr txBox="1"/>
          <p:nvPr/>
        </p:nvSpPr>
        <p:spPr>
          <a:xfrm>
            <a:off x="7337421" y="4061991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9" name="Shape 250"/>
          <p:cNvSpPr txBox="1"/>
          <p:nvPr/>
        </p:nvSpPr>
        <p:spPr>
          <a:xfrm>
            <a:off x="8004930" y="36063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" name="Shape 251"/>
          <p:cNvSpPr txBox="1"/>
          <p:nvPr/>
        </p:nvSpPr>
        <p:spPr>
          <a:xfrm>
            <a:off x="8409330" y="219532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1" name="Shape 253"/>
          <p:cNvSpPr txBox="1"/>
          <p:nvPr/>
        </p:nvSpPr>
        <p:spPr>
          <a:xfrm>
            <a:off x="3479724" y="1620137"/>
            <a:ext cx="3381659" cy="937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(considerăm un al doilea filtru)</a:t>
            </a:r>
            <a:endParaRPr lang="en" sz="2400" dirty="0"/>
          </a:p>
        </p:txBody>
      </p:sp>
      <p:sp>
        <p:nvSpPr>
          <p:cNvPr id="32" name="Shape 23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6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95620" y="2329950"/>
            <a:ext cx="2166865" cy="534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Strat convoluțional</a:t>
            </a:r>
            <a:endParaRPr lang="en" sz="1800" dirty="0"/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 smtClean="0"/>
              <a:t>Un strat convoluțional este format din mai multe filtre (de exemplu 6)</a:t>
            </a:r>
            <a:endParaRPr lang="en" sz="2000" dirty="0"/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429176" y="4110760"/>
            <a:ext cx="8198069" cy="575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 smtClean="0"/>
              <a:t>Concatenăm activările pentru a obține o nouă “imagine</a:t>
            </a:r>
            <a:r>
              <a:rPr lang="en" sz="2000" dirty="0"/>
              <a:t>” </a:t>
            </a:r>
            <a:r>
              <a:rPr lang="en" sz="2000" dirty="0" smtClean="0"/>
              <a:t>de 28x28x6</a:t>
            </a:r>
            <a:endParaRPr lang="e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În esență o rețea convoluțională (CNN sau ConvNet) este o formată dintr-o secvență de straturi convoluționale, între care interpunem funcții de activare</a:t>
            </a:r>
            <a:endParaRPr lang="en" sz="1800" dirty="0"/>
          </a:p>
        </p:txBody>
      </p:sp>
      <p:sp>
        <p:nvSpPr>
          <p:cNvPr id="299" name="Shape 299"/>
          <p:cNvSpPr/>
          <p:nvPr/>
        </p:nvSpPr>
        <p:spPr>
          <a:xfrm>
            <a:off x="2997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9123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2766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417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604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643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</a:t>
            </a:r>
            <a:r>
              <a:rPr lang="en" sz="1800" dirty="0" smtClean="0">
                <a:solidFill>
                  <a:srgbClr val="0000FF"/>
                </a:solidFill>
              </a:rPr>
              <a:t>6 filtre 5x5x3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28143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4269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7912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756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3477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387026" y="2646934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</a:t>
            </a:r>
            <a:r>
              <a:rPr lang="en" sz="1800" dirty="0" smtClean="0">
                <a:solidFill>
                  <a:srgbClr val="38761D"/>
                </a:solidFill>
              </a:rPr>
              <a:t>10 filtre 5x5x</a:t>
            </a:r>
            <a:r>
              <a:rPr lang="en" sz="1800" b="1" dirty="0" smtClean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55575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938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977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194426" y="2387884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423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1701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5344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3088</Words>
  <Application>Microsoft Macintosh PowerPoint</Application>
  <PresentationFormat>On-screen Show (16:9)</PresentationFormat>
  <Paragraphs>546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Helvetica Neue</vt:lpstr>
      <vt:lpstr>Arial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Evaluarea finală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168</cp:revision>
  <dcterms:modified xsi:type="dcterms:W3CDTF">2018-01-10T13:22:17Z</dcterms:modified>
</cp:coreProperties>
</file>